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42"/>
  </p:notesMasterIdLst>
  <p:sldIdLst>
    <p:sldId id="334" r:id="rId2"/>
    <p:sldId id="389" r:id="rId3"/>
    <p:sldId id="390" r:id="rId4"/>
    <p:sldId id="391" r:id="rId5"/>
    <p:sldId id="392" r:id="rId6"/>
    <p:sldId id="406" r:id="rId7"/>
    <p:sldId id="393" r:id="rId8"/>
    <p:sldId id="394" r:id="rId9"/>
    <p:sldId id="407" r:id="rId10"/>
    <p:sldId id="378" r:id="rId11"/>
    <p:sldId id="379" r:id="rId12"/>
    <p:sldId id="395" r:id="rId13"/>
    <p:sldId id="398" r:id="rId14"/>
    <p:sldId id="399" r:id="rId15"/>
    <p:sldId id="397" r:id="rId16"/>
    <p:sldId id="400" r:id="rId17"/>
    <p:sldId id="401" r:id="rId18"/>
    <p:sldId id="402" r:id="rId19"/>
    <p:sldId id="403" r:id="rId20"/>
    <p:sldId id="404" r:id="rId21"/>
    <p:sldId id="384" r:id="rId22"/>
    <p:sldId id="352" r:id="rId23"/>
    <p:sldId id="353" r:id="rId24"/>
    <p:sldId id="341" r:id="rId25"/>
    <p:sldId id="380" r:id="rId26"/>
    <p:sldId id="387" r:id="rId27"/>
    <p:sldId id="381" r:id="rId28"/>
    <p:sldId id="342" r:id="rId29"/>
    <p:sldId id="351" r:id="rId30"/>
    <p:sldId id="344" r:id="rId31"/>
    <p:sldId id="382" r:id="rId32"/>
    <p:sldId id="345" r:id="rId33"/>
    <p:sldId id="386" r:id="rId34"/>
    <p:sldId id="383" r:id="rId35"/>
    <p:sldId id="405" r:id="rId36"/>
    <p:sldId id="350" r:id="rId37"/>
    <p:sldId id="346" r:id="rId38"/>
    <p:sldId id="408" r:id="rId39"/>
    <p:sldId id="347" r:id="rId40"/>
    <p:sldId id="38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DDDDDD"/>
    <a:srgbClr val="CCFF99"/>
    <a:srgbClr val="FFFFB3"/>
    <a:srgbClr val="FFCCCC"/>
    <a:srgbClr val="FFBD5B"/>
    <a:srgbClr val="CCCCCC"/>
    <a:srgbClr val="DB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55" autoAdjust="0"/>
    <p:restoredTop sz="91210" autoAdjust="0"/>
  </p:normalViewPr>
  <p:slideViewPr>
    <p:cSldViewPr snapToGrid="0">
      <p:cViewPr varScale="1">
        <p:scale>
          <a:sx n="103" d="100"/>
          <a:sy n="103" d="100"/>
        </p:scale>
        <p:origin x="132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05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800"/>
              <a:t>中国和美国近</a:t>
            </a:r>
            <a:r>
              <a:rPr lang="en-US" altLang="zh-CN" sz="2800"/>
              <a:t>20</a:t>
            </a:r>
            <a:r>
              <a:rPr lang="zh-CN" altLang="en-US" sz="2800"/>
              <a:t>年通货膨胀数据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中美近20年cpi!$A$2</c:f>
              <c:strCache>
                <c:ptCount val="1"/>
                <c:pt idx="0">
                  <c:v>中国CPI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中美近20年cpi!$B$1:$V$1</c:f>
              <c:numCache>
                <c:formatCode>General</c:formatCode>
                <c:ptCount val="21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</c:numCache>
            </c:numRef>
          </c:cat>
          <c:val>
            <c:numRef>
              <c:f>中美近20年cpi!$B$2:$V$2</c:f>
              <c:numCache>
                <c:formatCode>General</c:formatCode>
                <c:ptCount val="21"/>
                <c:pt idx="0">
                  <c:v>102.8</c:v>
                </c:pt>
                <c:pt idx="1">
                  <c:v>99.2</c:v>
                </c:pt>
                <c:pt idx="2">
                  <c:v>98.6</c:v>
                </c:pt>
                <c:pt idx="3">
                  <c:v>100.4</c:v>
                </c:pt>
                <c:pt idx="4">
                  <c:v>100.7</c:v>
                </c:pt>
                <c:pt idx="5">
                  <c:v>99.2</c:v>
                </c:pt>
                <c:pt idx="6">
                  <c:v>101.2</c:v>
                </c:pt>
                <c:pt idx="7">
                  <c:v>103.9</c:v>
                </c:pt>
                <c:pt idx="8">
                  <c:v>101.8</c:v>
                </c:pt>
                <c:pt idx="9">
                  <c:v>101.5</c:v>
                </c:pt>
                <c:pt idx="10">
                  <c:v>104.8</c:v>
                </c:pt>
                <c:pt idx="11">
                  <c:v>105.9</c:v>
                </c:pt>
                <c:pt idx="12">
                  <c:v>99.3</c:v>
                </c:pt>
                <c:pt idx="13">
                  <c:v>103.3</c:v>
                </c:pt>
                <c:pt idx="14">
                  <c:v>105.4</c:v>
                </c:pt>
                <c:pt idx="15">
                  <c:v>102.6</c:v>
                </c:pt>
                <c:pt idx="16">
                  <c:v>102.6</c:v>
                </c:pt>
                <c:pt idx="17">
                  <c:v>102</c:v>
                </c:pt>
                <c:pt idx="18">
                  <c:v>101.4</c:v>
                </c:pt>
                <c:pt idx="19">
                  <c:v>102</c:v>
                </c:pt>
                <c:pt idx="20">
                  <c:v>101.6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3D-4AC0-B961-E5313CA312B8}"/>
            </c:ext>
          </c:extLst>
        </c:ser>
        <c:ser>
          <c:idx val="1"/>
          <c:order val="1"/>
          <c:tx>
            <c:strRef>
              <c:f>中美近20年cpi!$A$3</c:f>
              <c:strCache>
                <c:ptCount val="1"/>
                <c:pt idx="0">
                  <c:v>美国CPI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中美近20年cpi!$B$1:$V$1</c:f>
              <c:numCache>
                <c:formatCode>General</c:formatCode>
                <c:ptCount val="21"/>
                <c:pt idx="0">
                  <c:v>1997</c:v>
                </c:pt>
                <c:pt idx="1">
                  <c:v>1998</c:v>
                </c:pt>
                <c:pt idx="2">
                  <c:v>1999</c:v>
                </c:pt>
                <c:pt idx="3">
                  <c:v>2000</c:v>
                </c:pt>
                <c:pt idx="4">
                  <c:v>2001</c:v>
                </c:pt>
                <c:pt idx="5">
                  <c:v>2002</c:v>
                </c:pt>
                <c:pt idx="6">
                  <c:v>2003</c:v>
                </c:pt>
                <c:pt idx="7">
                  <c:v>2004</c:v>
                </c:pt>
                <c:pt idx="8">
                  <c:v>2005</c:v>
                </c:pt>
                <c:pt idx="9">
                  <c:v>2006</c:v>
                </c:pt>
                <c:pt idx="10">
                  <c:v>2007</c:v>
                </c:pt>
                <c:pt idx="11">
                  <c:v>2008</c:v>
                </c:pt>
                <c:pt idx="12">
                  <c:v>2009</c:v>
                </c:pt>
                <c:pt idx="13">
                  <c:v>2010</c:v>
                </c:pt>
                <c:pt idx="14">
                  <c:v>2011</c:v>
                </c:pt>
                <c:pt idx="15">
                  <c:v>2012</c:v>
                </c:pt>
                <c:pt idx="16">
                  <c:v>2013</c:v>
                </c:pt>
                <c:pt idx="17">
                  <c:v>2014</c:v>
                </c:pt>
                <c:pt idx="18">
                  <c:v>2015</c:v>
                </c:pt>
                <c:pt idx="19">
                  <c:v>2016</c:v>
                </c:pt>
                <c:pt idx="20">
                  <c:v>2017</c:v>
                </c:pt>
              </c:numCache>
            </c:numRef>
          </c:cat>
          <c:val>
            <c:numRef>
              <c:f>中美近20年cpi!$B$3:$V$3</c:f>
              <c:numCache>
                <c:formatCode>General</c:formatCode>
                <c:ptCount val="21"/>
                <c:pt idx="0">
                  <c:v>102.3</c:v>
                </c:pt>
                <c:pt idx="1">
                  <c:v>101.6</c:v>
                </c:pt>
                <c:pt idx="2">
                  <c:v>102.2</c:v>
                </c:pt>
                <c:pt idx="3">
                  <c:v>103.4</c:v>
                </c:pt>
                <c:pt idx="4">
                  <c:v>102.8</c:v>
                </c:pt>
                <c:pt idx="5">
                  <c:v>101.6</c:v>
                </c:pt>
                <c:pt idx="6">
                  <c:v>102.3</c:v>
                </c:pt>
                <c:pt idx="7">
                  <c:v>102.7</c:v>
                </c:pt>
                <c:pt idx="8">
                  <c:v>103.4</c:v>
                </c:pt>
                <c:pt idx="9">
                  <c:v>103.2</c:v>
                </c:pt>
                <c:pt idx="10">
                  <c:v>102.8</c:v>
                </c:pt>
                <c:pt idx="11">
                  <c:v>103.8</c:v>
                </c:pt>
                <c:pt idx="12">
                  <c:v>99.6</c:v>
                </c:pt>
                <c:pt idx="13">
                  <c:v>101.6</c:v>
                </c:pt>
                <c:pt idx="14">
                  <c:v>103.2</c:v>
                </c:pt>
                <c:pt idx="15">
                  <c:v>102.1</c:v>
                </c:pt>
                <c:pt idx="16">
                  <c:v>101.5</c:v>
                </c:pt>
                <c:pt idx="17">
                  <c:v>101.6</c:v>
                </c:pt>
                <c:pt idx="18">
                  <c:v>100.1</c:v>
                </c:pt>
                <c:pt idx="19">
                  <c:v>101.3</c:v>
                </c:pt>
                <c:pt idx="20">
                  <c:v>101.5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3D-4AC0-B961-E5313CA31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7457599"/>
        <c:axId val="727455103"/>
      </c:lineChart>
      <c:catAx>
        <c:axId val="727457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455103"/>
        <c:crosses val="autoZero"/>
        <c:auto val="1"/>
        <c:lblAlgn val="ctr"/>
        <c:lblOffset val="100"/>
        <c:noMultiLvlLbl val="0"/>
      </c:catAx>
      <c:valAx>
        <c:axId val="727455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745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4FA49D4-4A6E-4C7E-844C-115D90DCA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590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B2433-22D1-4B19-8066-77657C6DBB16}" type="slidenum">
              <a:rPr lang="en-US" altLang="zh-CN" smtClean="0"/>
              <a:pPr/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974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044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18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66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303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599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7015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94875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4808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B2433-22D1-4B19-8066-77657C6DBB16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238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3526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1046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990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052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789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B2433-22D1-4B19-8066-77657C6DBB16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438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3217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31353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17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30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99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685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894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883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071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FA49D4-4A6E-4C7E-844C-115D90DCA37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758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5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913183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283442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8107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60222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6932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0024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54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256061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29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13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87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0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704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84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758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McGraw-Hill/Irwin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 altLang="zh-CN"/>
              <a:t>Copyright © 2001 by The McGraw-Hill Companies, Inc.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9147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751113" y="1094014"/>
            <a:ext cx="10695215" cy="557534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zh-CN" altLang="en-US" sz="32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短期经济波动理论</a:t>
            </a:r>
            <a:r>
              <a:rPr lang="en-US" altLang="zh-CN" sz="32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IV</a:t>
            </a:r>
          </a:p>
          <a:p>
            <a:pPr marL="0" indent="0" algn="ctr">
              <a:buNone/>
            </a:pPr>
            <a:endParaRPr lang="en-US" altLang="zh-CN" sz="4400" b="1" dirty="0">
              <a:solidFill>
                <a:schemeClr val="tx2"/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endParaRPr lang="en-US" altLang="zh-CN" sz="4400" b="1" dirty="0">
              <a:solidFill>
                <a:schemeClr val="tx2"/>
              </a:solidFill>
              <a:latin typeface="Bookman Old Style" panose="02050604050505020204" pitchFamily="18" charset="0"/>
            </a:endParaRPr>
          </a:p>
          <a:p>
            <a:pPr marL="0" indent="0" algn="ctr">
              <a:buNone/>
            </a:pPr>
            <a:r>
              <a:rPr lang="zh-CN" altLang="en-US" sz="4400" b="1" dirty="0">
                <a:solidFill>
                  <a:schemeClr val="tx2"/>
                </a:solidFill>
                <a:latin typeface="Bookman Old Style" panose="02050604050505020204" pitchFamily="18" charset="0"/>
              </a:rPr>
              <a:t>通货膨胀、失业与菲利普斯曲线</a:t>
            </a:r>
            <a:endParaRPr lang="en-US" altLang="zh-CN" sz="4400" b="1" dirty="0">
              <a:solidFill>
                <a:schemeClr val="tx2"/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46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776" y="2068464"/>
            <a:ext cx="6071246" cy="4096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92314" y="1700808"/>
                <a:ext cx="4277133" cy="9983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失业率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失业人数</m:t>
                          </m:r>
                        </m:num>
                        <m:den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劳动力</m:t>
                          </m:r>
                        </m:den>
                      </m:f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314" y="1700808"/>
                <a:ext cx="4277133" cy="998350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8356909" y="1700808"/>
                <a:ext cx="3450816" cy="14306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劳动力参与率</m:t>
                      </m:r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劳动力</m:t>
                          </m:r>
                        </m:num>
                        <m:den>
                          <m:r>
                            <a:rPr lang="zh-CN" altLang="en-US" sz="2800">
                              <a:latin typeface="Cambria Math" panose="02040503050406030204" pitchFamily="18" charset="0"/>
                            </a:rPr>
                            <m:t>劳动年龄人口</m:t>
                          </m:r>
                        </m:den>
                      </m:f>
                      <m:r>
                        <a:rPr lang="zh-CN" altLang="en-US" sz="2800">
                          <a:latin typeface="Cambria Math" panose="02040503050406030204" pitchFamily="18" charset="0"/>
                        </a:rPr>
                        <m:t>×100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909" y="1700808"/>
                <a:ext cx="3450816" cy="1430648"/>
              </a:xfrm>
              <a:prstGeom prst="rect">
                <a:avLst/>
              </a:prstGeom>
              <a:blipFill>
                <a:blip r:embed="rId5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ABC0DE-0679-D549-BAF1-68DC498F2B71}"/>
              </a:ext>
            </a:extLst>
          </p:cNvPr>
          <p:cNvSpPr txBox="1">
            <a:spLocks/>
          </p:cNvSpPr>
          <p:nvPr/>
        </p:nvSpPr>
        <p:spPr>
          <a:xfrm>
            <a:off x="1053548" y="195942"/>
            <a:ext cx="8527774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800" dirty="0"/>
              <a:t>2.</a:t>
            </a:r>
            <a:r>
              <a:rPr lang="zh-CN" altLang="en-US" sz="2800" dirty="0"/>
              <a:t> 失业与失业率</a:t>
            </a:r>
            <a:endParaRPr lang="en-US" altLang="zh-CN" sz="2800" dirty="0"/>
          </a:p>
          <a:p>
            <a:pPr marL="0" indent="0">
              <a:buFont typeface="Arial"/>
              <a:buNone/>
            </a:pPr>
            <a:endParaRPr lang="en-US" altLang="zh-CN" sz="2800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4B1AC781-05BB-8E43-AB20-387139B54A29}"/>
              </a:ext>
            </a:extLst>
          </p:cNvPr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39919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45569" y="156292"/>
            <a:ext cx="10441631" cy="654448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indent="304800" algn="just">
              <a:lnSpc>
                <a:spcPct val="120000"/>
              </a:lnSpc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从失业的原因来看，存在着三类失业：</a:t>
            </a:r>
            <a:endParaRPr lang="en-US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indent="304800" algn="just">
              <a:lnSpc>
                <a:spcPct val="120000"/>
              </a:lnSpc>
            </a:pP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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摩擦性失业</a:t>
            </a:r>
            <a:r>
              <a:rPr lang="zh-CN" altLang="en-US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frictional unemployment</a:t>
            </a: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它们长期存在，就算是经济处于充分就业状态、劳动供给与需求总体上相等时也存在着</a:t>
            </a: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/>
              <a:t>工作搜寻过程中的失业。劳动力在地区间、工种间、季节间和生命周期的不同阶段正常流动过程中形成的失业。</a:t>
            </a:r>
            <a:endParaRPr lang="en-US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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结构性失业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 structural unemployment</a:t>
            </a:r>
          </a:p>
          <a:p>
            <a:pPr lvl="1" algn="just">
              <a:lnSpc>
                <a:spcPct val="120000"/>
              </a:lnSpc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也在长期中存在，但与第一类不同，它意味着经济低于充分就业状态运行，是劳动供大于求引发的。</a:t>
            </a:r>
            <a:endParaRPr lang="en-US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20000"/>
              </a:lnSpc>
            </a:pP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"/>
            </a:pP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周期性失业</a:t>
            </a: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cyclical unemployment</a:t>
            </a:r>
          </a:p>
          <a:p>
            <a:pPr lvl="1" algn="just">
              <a:lnSpc>
                <a:spcPct val="120000"/>
              </a:lnSpc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因为经济周期性波动时带来的失业，当经济下行时失业率会上升，上升的那部分失业率就是周期性失业。</a:t>
            </a:r>
          </a:p>
        </p:txBody>
      </p:sp>
      <p:sp>
        <p:nvSpPr>
          <p:cNvPr id="3" name="矩形 2"/>
          <p:cNvSpPr/>
          <p:nvPr/>
        </p:nvSpPr>
        <p:spPr>
          <a:xfrm>
            <a:off x="725489" y="1405312"/>
            <a:ext cx="7200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自然失业率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25489" y="5036096"/>
            <a:ext cx="9942511" cy="17662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725489" y="980727"/>
            <a:ext cx="9945215" cy="192089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988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92695" y="404664"/>
            <a:ext cx="10614992" cy="6453336"/>
          </a:xfrm>
        </p:spPr>
        <p:txBody>
          <a:bodyPr anchor="t">
            <a:noAutofit/>
          </a:bodyPr>
          <a:lstStyle/>
          <a:p>
            <a:pPr lvl="2" eaLnBrk="1" hangingPunct="1">
              <a:lnSpc>
                <a:spcPct val="150000"/>
              </a:lnSpc>
            </a:pPr>
            <a:r>
              <a:rPr lang="zh-CN" altLang="en-US" sz="2800" dirty="0"/>
              <a:t>“自然失业率”假说：</a:t>
            </a:r>
            <a:endParaRPr lang="en-US" altLang="zh-CN" sz="2800" dirty="0"/>
          </a:p>
          <a:p>
            <a:pPr lvl="2" eaLnBrk="1" hangingPunct="1">
              <a:lnSpc>
                <a:spcPct val="150000"/>
              </a:lnSpc>
            </a:pPr>
            <a:endParaRPr lang="en-US" altLang="zh-CN" sz="28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2800" dirty="0"/>
              <a:t>在没有货币因素干扰的情况下</a:t>
            </a:r>
            <a:r>
              <a:rPr lang="en-US" altLang="zh-CN" sz="2800" dirty="0"/>
              <a:t>,</a:t>
            </a:r>
            <a:r>
              <a:rPr lang="zh-CN" altLang="en-US" sz="2800" dirty="0"/>
              <a:t>劳动力市场和商品市场的自发供求力量发挥作用时应有的、处于均衡状态下的失业率。</a:t>
            </a:r>
            <a:endParaRPr lang="en-US" altLang="zh-CN" sz="2800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2800" dirty="0"/>
              <a:t>一种解释：只包括摩擦性失业</a:t>
            </a:r>
            <a:endParaRPr lang="en-US" altLang="zh-CN" sz="2800" dirty="0"/>
          </a:p>
          <a:p>
            <a:pPr marL="914400" lvl="2" indent="0">
              <a:lnSpc>
                <a:spcPct val="150000"/>
              </a:lnSpc>
              <a:buNone/>
            </a:pPr>
            <a:endParaRPr lang="en-US" altLang="zh-CN" sz="28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2800" dirty="0"/>
              <a:t>另一种解释：也包括结构性失业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509688" y="1412776"/>
            <a:ext cx="9144000" cy="13065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988096" y="3631332"/>
            <a:ext cx="5760640" cy="1590464"/>
          </a:xfrm>
          <a:prstGeom prst="ellipse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429630A-F079-D14F-A6C3-9DC0E694223C}"/>
              </a:ext>
            </a:extLst>
          </p:cNvPr>
          <p:cNvSpPr/>
          <p:nvPr/>
        </p:nvSpPr>
        <p:spPr bwMode="auto">
          <a:xfrm>
            <a:off x="1988096" y="5267536"/>
            <a:ext cx="5760640" cy="1590464"/>
          </a:xfrm>
          <a:prstGeom prst="ellipse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538206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ABC0DE-0679-D549-BAF1-68DC498F2B71}"/>
              </a:ext>
            </a:extLst>
          </p:cNvPr>
          <p:cNvSpPr txBox="1">
            <a:spLocks/>
          </p:cNvSpPr>
          <p:nvPr/>
        </p:nvSpPr>
        <p:spPr>
          <a:xfrm>
            <a:off x="1053548" y="0"/>
            <a:ext cx="10294809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摩擦性失业的影响因素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部门转换：经济结构处于持续的变化中，有些行业衰落，另外一些行业兴起。因此，总是会出现一些行业空位大于求职数，另外一些行业则相反。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失业救济金：失业救济金优厚的话，人们寻找工作的积极性就减弱，工作搜寻时间会变长。</a:t>
            </a:r>
            <a:endParaRPr lang="en-US" altLang="zh-CN" sz="2800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4B1AC781-05BB-8E43-AB20-387139B54A29}"/>
              </a:ext>
            </a:extLst>
          </p:cNvPr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322797"/>
      </p:ext>
    </p:extLst>
  </p:cSld>
  <p:clrMapOvr>
    <a:masterClrMapping/>
  </p:clrMapOvr>
  <p:transition>
    <p:pull dir="l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ABC0DE-0679-D549-BAF1-68DC498F2B71}"/>
              </a:ext>
            </a:extLst>
          </p:cNvPr>
          <p:cNvSpPr txBox="1">
            <a:spLocks/>
          </p:cNvSpPr>
          <p:nvPr/>
        </p:nvSpPr>
        <p:spPr>
          <a:xfrm>
            <a:off x="1053548" y="0"/>
            <a:ext cx="10294809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结构性失业的影响因素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最低工资法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工会垄断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800" dirty="0"/>
              <a:t>效率工资</a:t>
            </a:r>
            <a:endParaRPr lang="en-US" altLang="zh-CN" sz="2800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4B1AC781-05BB-8E43-AB20-387139B54A29}"/>
              </a:ext>
            </a:extLst>
          </p:cNvPr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4F83131F-6967-8741-AA21-F410B6959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45895" y="2099965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BAA9CF66-2527-984B-BCAE-B2A99332D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895" y="5681365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rc 8">
            <a:extLst>
              <a:ext uri="{FF2B5EF4-FFF2-40B4-BE49-F238E27FC236}">
                <a16:creationId xmlns:a16="http://schemas.microsoft.com/office/drawing/2014/main" id="{5E1EE7A7-92D5-E94F-8C62-5F2BBF485D11}"/>
              </a:ext>
            </a:extLst>
          </p:cNvPr>
          <p:cNvSpPr>
            <a:spLocks/>
          </p:cNvSpPr>
          <p:nvPr/>
        </p:nvSpPr>
        <p:spPr bwMode="auto">
          <a:xfrm rot="-10800000">
            <a:off x="6750695" y="2480965"/>
            <a:ext cx="3048000" cy="2819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78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</a:path>
              <a:path w="21600" h="21600" stroke="0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6C54B563-4208-DF4F-B0B6-593F12C49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8495" y="2709565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F439884-5C82-C142-B0D6-5B3073661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220" y="2293640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accent2"/>
                </a:solidFill>
                <a:ea typeface="宋体" charset="-122"/>
              </a:rPr>
              <a:t>S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21A0FB75-0F8F-BC4B-B2C1-CB6E902F1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9020" y="5113040"/>
            <a:ext cx="3273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990099"/>
                </a:solidFill>
                <a:ea typeface="宋体" charset="-122"/>
              </a:rPr>
              <a:t>D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87CCE0B8-BF02-F644-B314-874342096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895" y="5655965"/>
            <a:ext cx="1510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               Labor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FA98F7E-AF93-554C-9635-095F6A590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5920" y="1988841"/>
            <a:ext cx="6803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Real </a:t>
            </a:r>
          </a:p>
          <a:p>
            <a:r>
              <a:rPr lang="en-US" altLang="zh-CN">
                <a:ea typeface="宋体" charset="-122"/>
              </a:rPr>
              <a:t>wage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E30A6423-1268-804F-ABD2-73C9543D3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8021" y="4676478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baseline="-25000"/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20939835-0495-0347-A355-92EBC27B5F16}"/>
              </a:ext>
            </a:extLst>
          </p:cNvPr>
          <p:cNvGrpSpPr>
            <a:grpSpLocks/>
          </p:cNvGrpSpPr>
          <p:nvPr/>
        </p:nvGrpSpPr>
        <p:grpSpPr bwMode="auto">
          <a:xfrm>
            <a:off x="6064895" y="2852442"/>
            <a:ext cx="3962400" cy="1065213"/>
            <a:chOff x="672" y="1242"/>
            <a:chExt cx="2496" cy="671"/>
          </a:xfrm>
        </p:grpSpPr>
        <p:sp>
          <p:nvSpPr>
            <p:cNvPr id="16" name="AutoShape 18">
              <a:extLst>
                <a:ext uri="{FF2B5EF4-FFF2-40B4-BE49-F238E27FC236}">
                  <a16:creationId xmlns:a16="http://schemas.microsoft.com/office/drawing/2014/main" id="{E29A2836-D4C6-DB47-A2E9-1B85D9A00F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504" y="1336"/>
              <a:ext cx="336" cy="672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97715987-F6E0-DA45-8581-053E5E912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87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AE9DB39-1EFA-4B4D-98F5-30A3BF091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680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zh-CN"/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B38FEB21-0845-7443-B21C-42978B952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2" y="1242"/>
              <a:ext cx="2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rgbClr val="FF0000"/>
                  </a:solidFill>
                  <a:ea typeface="宋体" charset="-122"/>
                </a:rPr>
                <a:t> U</a:t>
              </a:r>
            </a:p>
          </p:txBody>
        </p:sp>
      </p:grpSp>
      <p:sp>
        <p:nvSpPr>
          <p:cNvPr id="20" name="Text Box 30">
            <a:extLst>
              <a:ext uri="{FF2B5EF4-FFF2-40B4-BE49-F238E27FC236}">
                <a16:creationId xmlns:a16="http://schemas.microsoft.com/office/drawing/2014/main" id="{FA274FDC-392B-DE43-9344-FFD29C206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3220" y="3563640"/>
            <a:ext cx="6803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Rigid</a:t>
            </a:r>
          </a:p>
          <a:p>
            <a:r>
              <a:rPr lang="en-US" altLang="zh-CN">
                <a:ea typeface="宋体" charset="-122"/>
              </a:rPr>
              <a:t>real</a:t>
            </a:r>
          </a:p>
          <a:p>
            <a:r>
              <a:rPr lang="en-US" altLang="zh-CN">
                <a:ea typeface="宋体" charset="-122"/>
              </a:rPr>
              <a:t>wage</a:t>
            </a:r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3A6AAD59-DD28-1146-AE3D-448A329183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1095" y="4055765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75ECD0-FDCD-534D-B389-F2362858218E}"/>
              </a:ext>
            </a:extLst>
          </p:cNvPr>
          <p:cNvSpPr/>
          <p:nvPr/>
        </p:nvSpPr>
        <p:spPr>
          <a:xfrm>
            <a:off x="6876407" y="3847803"/>
            <a:ext cx="380232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B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14A103-5DBC-0249-8551-FECD83B91CB8}"/>
              </a:ext>
            </a:extLst>
          </p:cNvPr>
          <p:cNvSpPr/>
          <p:nvPr/>
        </p:nvSpPr>
        <p:spPr>
          <a:xfrm>
            <a:off x="8185795" y="3771564"/>
            <a:ext cx="393056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8933489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/>
      <p:bldP spid="11" grpId="0"/>
      <p:bldP spid="13" grpId="0"/>
      <p:bldP spid="14" grpId="0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21" y="-9582"/>
            <a:ext cx="6696256" cy="686758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C9331-AFBE-3547-8A61-D1219B61FF8A}"/>
              </a:ext>
            </a:extLst>
          </p:cNvPr>
          <p:cNvSpPr txBox="1">
            <a:spLocks/>
          </p:cNvSpPr>
          <p:nvPr/>
        </p:nvSpPr>
        <p:spPr>
          <a:xfrm>
            <a:off x="715616" y="0"/>
            <a:ext cx="11191461" cy="6698974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工会垄断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3529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ABC0DE-0679-D549-BAF1-68DC498F2B71}"/>
              </a:ext>
            </a:extLst>
          </p:cNvPr>
          <p:cNvSpPr txBox="1">
            <a:spLocks/>
          </p:cNvSpPr>
          <p:nvPr/>
        </p:nvSpPr>
        <p:spPr>
          <a:xfrm>
            <a:off x="715616" y="0"/>
            <a:ext cx="11191461" cy="6698974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效率工资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Wingdings" pitchFamily="2" charset="2"/>
              <a:buChar char="p"/>
            </a:pPr>
            <a:r>
              <a:rPr lang="zh-CN" altLang="en-US" sz="2800" dirty="0"/>
              <a:t>理论：效率是工资的增函数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Wingdings" pitchFamily="2" charset="2"/>
              <a:buChar char="p"/>
            </a:pPr>
            <a:r>
              <a:rPr lang="zh-CN" altLang="en-US" sz="2800" dirty="0"/>
              <a:t>原因之一：劳动市场信息不对称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系统字体"/>
              <a:buChar char="-"/>
            </a:pPr>
            <a:r>
              <a:rPr lang="zh-CN" altLang="en-US" sz="2800" dirty="0"/>
              <a:t>监管不完全，怠工懈怠成为必然。这属于道德风险。提高工资可以增加怠工懈怠成本，有助于减少这种行为。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系统字体"/>
              <a:buChar char="-"/>
            </a:pPr>
            <a:r>
              <a:rPr lang="zh-CN" altLang="en-US" sz="2800" dirty="0"/>
              <a:t>招人时不能完全判别求职者的能力，容易产生逆向选择。提高工资有助于解决这个问题。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Wingdings" pitchFamily="2" charset="2"/>
              <a:buChar char="p"/>
            </a:pPr>
            <a:r>
              <a:rPr lang="zh-CN" altLang="en-US" sz="2800" dirty="0"/>
              <a:t>其他原因：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系统字体"/>
              <a:buChar char="-"/>
            </a:pPr>
            <a:r>
              <a:rPr lang="zh-CN" altLang="en-US" sz="2800" dirty="0"/>
              <a:t>降低雇员工作周转的频率，确保雇员队伍的稳定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系统字体"/>
              <a:buChar char="-"/>
            </a:pPr>
            <a:r>
              <a:rPr lang="zh-CN" altLang="en-US" sz="2800" dirty="0"/>
              <a:t>让雇员感受到公平待遇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系统字体"/>
              <a:buChar char="-"/>
            </a:pPr>
            <a:r>
              <a:rPr lang="zh-CN" altLang="en-US" sz="2800" dirty="0"/>
              <a:t>降低组织工会的动机</a:t>
            </a:r>
            <a:endParaRPr lang="en-US" altLang="zh-CN" sz="2800" dirty="0"/>
          </a:p>
          <a:p>
            <a:pPr>
              <a:lnSpc>
                <a:spcPct val="120000"/>
              </a:lnSpc>
              <a:buFont typeface="Wingdings" pitchFamily="2" charset="2"/>
              <a:buChar char="p"/>
            </a:pPr>
            <a:endParaRPr lang="en-US" altLang="zh-CN" sz="2800" dirty="0"/>
          </a:p>
          <a:p>
            <a:pPr>
              <a:lnSpc>
                <a:spcPct val="120000"/>
              </a:lnSpc>
              <a:buFont typeface="Wingdings" pitchFamily="2" charset="2"/>
              <a:buChar char="p"/>
            </a:pPr>
            <a:endParaRPr lang="en-US" altLang="zh-CN" sz="2800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4B1AC781-05BB-8E43-AB20-387139B54A29}"/>
              </a:ext>
            </a:extLst>
          </p:cNvPr>
          <p:cNvSpPr/>
          <p:nvPr/>
        </p:nvSpPr>
        <p:spPr>
          <a:xfrm>
            <a:off x="439452" y="436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9639413"/>
      </p:ext>
    </p:extLst>
  </p:cSld>
  <p:clrMapOvr>
    <a:masterClrMapping/>
  </p:clrMapOvr>
  <p:transition>
    <p:pull dir="l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AABC0DE-0679-D549-BAF1-68DC498F2B71}"/>
              </a:ext>
            </a:extLst>
          </p:cNvPr>
          <p:cNvSpPr txBox="1">
            <a:spLocks/>
          </p:cNvSpPr>
          <p:nvPr/>
        </p:nvSpPr>
        <p:spPr>
          <a:xfrm>
            <a:off x="715617" y="0"/>
            <a:ext cx="6690610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效率工资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800" dirty="0"/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4B1AC781-05BB-8E43-AB20-387139B54A29}"/>
              </a:ext>
            </a:extLst>
          </p:cNvPr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4F83131F-6967-8741-AA21-F410B6959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2966" y="1857798"/>
            <a:ext cx="0" cy="388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BAA9CF66-2527-984B-BCAE-B2A99332D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1966" y="5439198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rc 8">
            <a:extLst>
              <a:ext uri="{FF2B5EF4-FFF2-40B4-BE49-F238E27FC236}">
                <a16:creationId xmlns:a16="http://schemas.microsoft.com/office/drawing/2014/main" id="{5E1EE7A7-92D5-E94F-8C62-5F2BBF485D11}"/>
              </a:ext>
            </a:extLst>
          </p:cNvPr>
          <p:cNvSpPr>
            <a:spLocks/>
          </p:cNvSpPr>
          <p:nvPr/>
        </p:nvSpPr>
        <p:spPr bwMode="auto">
          <a:xfrm rot="-10800000">
            <a:off x="5107766" y="2238798"/>
            <a:ext cx="3048000" cy="2819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78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</a:path>
              <a:path w="21600" h="21600" stroke="0" extrusionOk="0">
                <a:moveTo>
                  <a:pt x="77" y="0"/>
                </a:moveTo>
                <a:cubicBezTo>
                  <a:pt x="11976" y="43"/>
                  <a:pt x="21600" y="9701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6C54B563-4208-DF4F-B0B6-593F12C491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555566" y="2467398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1">
            <a:extLst>
              <a:ext uri="{FF2B5EF4-FFF2-40B4-BE49-F238E27FC236}">
                <a16:creationId xmlns:a16="http://schemas.microsoft.com/office/drawing/2014/main" id="{BF439884-5C82-C142-B0D6-5B3073661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291" y="2051473"/>
            <a:ext cx="2888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chemeClr val="accent2"/>
                </a:solidFill>
                <a:ea typeface="宋体" charset="-122"/>
              </a:rPr>
              <a:t>S</a:t>
            </a: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21A0FB75-0F8F-BC4B-B2C1-CB6E902F1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091" y="4870873"/>
            <a:ext cx="3273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990099"/>
                </a:solidFill>
                <a:ea typeface="宋体" charset="-122"/>
              </a:rPr>
              <a:t>D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87CCE0B8-BF02-F644-B314-874342096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966" y="5413798"/>
            <a:ext cx="1510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               Labor</a:t>
            </a:r>
            <a:endParaRPr lang="en-US" altLang="zh-CN">
              <a:solidFill>
                <a:schemeClr val="accent2"/>
              </a:solidFill>
              <a:ea typeface="宋体" charset="-122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FA98F7E-AF93-554C-9635-095F6A590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991" y="1746674"/>
            <a:ext cx="6803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Real </a:t>
            </a:r>
          </a:p>
          <a:p>
            <a:r>
              <a:rPr lang="en-US" altLang="zh-CN">
                <a:ea typeface="宋体" charset="-122"/>
              </a:rPr>
              <a:t>wage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E30A6423-1268-804F-ABD2-73C9543D3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5092" y="4434311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 baseline="-25000"/>
          </a:p>
        </p:txBody>
      </p:sp>
      <p:grpSp>
        <p:nvGrpSpPr>
          <p:cNvPr id="15" name="Group 17">
            <a:extLst>
              <a:ext uri="{FF2B5EF4-FFF2-40B4-BE49-F238E27FC236}">
                <a16:creationId xmlns:a16="http://schemas.microsoft.com/office/drawing/2014/main" id="{20939835-0495-0347-A355-92EBC27B5F16}"/>
              </a:ext>
            </a:extLst>
          </p:cNvPr>
          <p:cNvGrpSpPr>
            <a:grpSpLocks/>
          </p:cNvGrpSpPr>
          <p:nvPr/>
        </p:nvGrpSpPr>
        <p:grpSpPr bwMode="auto">
          <a:xfrm>
            <a:off x="4421966" y="2610275"/>
            <a:ext cx="3962400" cy="1065213"/>
            <a:chOff x="672" y="1242"/>
            <a:chExt cx="2496" cy="671"/>
          </a:xfrm>
        </p:grpSpPr>
        <p:sp>
          <p:nvSpPr>
            <p:cNvPr id="16" name="AutoShape 18">
              <a:extLst>
                <a:ext uri="{FF2B5EF4-FFF2-40B4-BE49-F238E27FC236}">
                  <a16:creationId xmlns:a16="http://schemas.microsoft.com/office/drawing/2014/main" id="{E29A2836-D4C6-DB47-A2E9-1B85D9A00F7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504" y="1336"/>
              <a:ext cx="336" cy="672"/>
            </a:xfrm>
            <a:prstGeom prst="rightBrace">
              <a:avLst>
                <a:gd name="adj1" fmla="val 1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97715987-F6E0-DA45-8581-053E5E9126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872"/>
              <a:ext cx="22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AE9DB39-1EFA-4B4D-98F5-30A3BF091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680"/>
              <a:ext cx="11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zh-CN" altLang="zh-CN"/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B38FEB21-0845-7443-B21C-42978B9529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2" y="1242"/>
              <a:ext cx="24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i="1">
                  <a:solidFill>
                    <a:srgbClr val="FF0000"/>
                  </a:solidFill>
                  <a:ea typeface="宋体" charset="-122"/>
                </a:rPr>
                <a:t> U</a:t>
              </a:r>
            </a:p>
          </p:txBody>
        </p:sp>
      </p:grpSp>
      <p:sp>
        <p:nvSpPr>
          <p:cNvPr id="20" name="Text Box 30">
            <a:extLst>
              <a:ext uri="{FF2B5EF4-FFF2-40B4-BE49-F238E27FC236}">
                <a16:creationId xmlns:a16="http://schemas.microsoft.com/office/drawing/2014/main" id="{FA274FDC-392B-DE43-9344-FFD29C206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0291" y="3321473"/>
            <a:ext cx="6803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宋体" charset="-122"/>
              </a:rPr>
              <a:t>Rigid</a:t>
            </a:r>
          </a:p>
          <a:p>
            <a:r>
              <a:rPr lang="en-US" altLang="zh-CN">
                <a:ea typeface="宋体" charset="-122"/>
              </a:rPr>
              <a:t>real</a:t>
            </a:r>
          </a:p>
          <a:p>
            <a:r>
              <a:rPr lang="en-US" altLang="zh-CN">
                <a:ea typeface="宋体" charset="-122"/>
              </a:rPr>
              <a:t>wage</a:t>
            </a:r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3A6AAD59-DD28-1146-AE3D-448A329183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8166" y="3813598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2EDFFE-E198-BE48-90E0-44F0E22487AC}"/>
              </a:ext>
            </a:extLst>
          </p:cNvPr>
          <p:cNvSpPr/>
          <p:nvPr/>
        </p:nvSpPr>
        <p:spPr>
          <a:xfrm>
            <a:off x="5233478" y="3605636"/>
            <a:ext cx="380232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B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426049-FB57-E649-9F56-845BB9B08A06}"/>
              </a:ext>
            </a:extLst>
          </p:cNvPr>
          <p:cNvSpPr/>
          <p:nvPr/>
        </p:nvSpPr>
        <p:spPr>
          <a:xfrm>
            <a:off x="6542866" y="3529397"/>
            <a:ext cx="393056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8413257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/>
      <p:bldP spid="11" grpId="0"/>
      <p:bldP spid="13" grpId="0"/>
      <p:bldP spid="14" grpId="0"/>
      <p:bldP spid="20" grpId="0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452" y="1720200"/>
            <a:ext cx="9144000" cy="391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3560BA-C15C-F64B-9E11-895E1FB46029}"/>
              </a:ext>
            </a:extLst>
          </p:cNvPr>
          <p:cNvSpPr txBox="1">
            <a:spLocks/>
          </p:cNvSpPr>
          <p:nvPr/>
        </p:nvSpPr>
        <p:spPr>
          <a:xfrm>
            <a:off x="715617" y="0"/>
            <a:ext cx="6690610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周期性失业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12842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440C8868-22FA-5D44-A644-8772279A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876300"/>
            <a:ext cx="10217150" cy="5321104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71C267-9A98-4444-B977-5B4638417BB3}"/>
              </a:ext>
            </a:extLst>
          </p:cNvPr>
          <p:cNvSpPr txBox="1">
            <a:spLocks/>
          </p:cNvSpPr>
          <p:nvPr/>
        </p:nvSpPr>
        <p:spPr>
          <a:xfrm>
            <a:off x="715617" y="0"/>
            <a:ext cx="6690610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自然失业率与周期性失业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8343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5943"/>
            <a:ext cx="10131425" cy="5595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1.  </a:t>
            </a:r>
            <a:r>
              <a:rPr lang="zh-CN" altLang="en-US" sz="2800" dirty="0"/>
              <a:t>通货膨胀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1.1 </a:t>
            </a:r>
            <a:r>
              <a:rPr lang="zh-CN" altLang="en-US" sz="2800" dirty="0"/>
              <a:t>通货膨胀及其基本事实</a:t>
            </a:r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602213530"/>
              </p:ext>
            </p:extLst>
          </p:nvPr>
        </p:nvGraphicFramePr>
        <p:xfrm>
          <a:off x="538843" y="1845129"/>
          <a:ext cx="11087100" cy="4816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45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571C267-9A98-4444-B977-5B4638417BB3}"/>
              </a:ext>
            </a:extLst>
          </p:cNvPr>
          <p:cNvSpPr txBox="1">
            <a:spLocks/>
          </p:cNvSpPr>
          <p:nvPr/>
        </p:nvSpPr>
        <p:spPr>
          <a:xfrm>
            <a:off x="715616" y="0"/>
            <a:ext cx="9952383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/>
              <a:t>自然失业率的算法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/>
              <a:t>算法一：根据前后若干年如十年的失业率计算平均失业率</a:t>
            </a: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endParaRPr lang="en-US" altLang="zh-CN" sz="2800" dirty="0"/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/>
              <a:t>算法二：计算通货膨胀保持稳定，不加速时的失业率应该是多少。其理论是：通货膨胀不断加速才能让失业率低于自然失业率。</a:t>
            </a:r>
            <a:endParaRPr lang="en-US" altLang="zh-CN" sz="2800" dirty="0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E29C1EEB-AA00-6A43-9E2A-8F129D2F59DF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16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103" y="173422"/>
            <a:ext cx="10610194" cy="6423322"/>
          </a:xfr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现实经济中的自然失业率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欧洲一些国家如西班牙等国经历了较长时期的周期性失业后，自然失业率也受到影响而上升。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原因：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在劳动供给方面：（</a:t>
            </a:r>
            <a:r>
              <a:rPr lang="en-US" altLang="zh-CN" sz="2800" dirty="0"/>
              <a:t>1</a:t>
            </a:r>
            <a:r>
              <a:rPr lang="zh-CN" altLang="en-US" sz="2800" dirty="0"/>
              <a:t>）因长期失业而技能退化；（</a:t>
            </a:r>
            <a:r>
              <a:rPr lang="en-US" altLang="zh-CN" sz="2800" dirty="0"/>
              <a:t>2</a:t>
            </a:r>
            <a:r>
              <a:rPr lang="zh-CN" altLang="en-US" sz="2800" dirty="0"/>
              <a:t>）心态受到打击感到气馁求职动力减少。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在劳动需求方面：企业认为长期失业的工人发出了“不称职”的信号从而歧视对待。</a:t>
            </a:r>
            <a:endParaRPr lang="en-US" altLang="zh-CN" sz="2800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2BB353E0-D793-0A40-BBBD-92FEA0D90204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92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idx="1"/>
          </p:nvPr>
        </p:nvSpPr>
        <p:spPr>
          <a:xfrm>
            <a:off x="1524001" y="0"/>
            <a:ext cx="8893175" cy="64817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zh-CN" dirty="0"/>
              <a:t>8. </a:t>
            </a:r>
            <a:r>
              <a:rPr lang="zh-CN" altLang="en-US" dirty="0"/>
              <a:t>奥肯定律（</a:t>
            </a:r>
            <a:r>
              <a:rPr lang="en-US" altLang="zh-CN" dirty="0"/>
              <a:t> </a:t>
            </a:r>
            <a:r>
              <a:rPr lang="en-US" altLang="zh-CN" dirty="0" err="1"/>
              <a:t>Okun’s</a:t>
            </a:r>
            <a:r>
              <a:rPr lang="en-US" altLang="zh-CN" dirty="0"/>
              <a:t> Law</a:t>
            </a:r>
            <a:r>
              <a:rPr lang="zh-CN" altLang="en-US" dirty="0"/>
              <a:t>）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run </a:t>
            </a:r>
          </a:p>
          <a:p>
            <a:pPr eaLnBrk="1" hangingPunct="1">
              <a:buFontTx/>
              <a:buNone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endParaRPr lang="zh-CN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956988"/>
            <a:ext cx="7345363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42" y="1957113"/>
            <a:ext cx="6854059" cy="471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A342512-73F5-2C4F-8507-BA6101FE400A}"/>
              </a:ext>
            </a:extLst>
          </p:cNvPr>
          <p:cNvSpPr txBox="1">
            <a:spLocks/>
          </p:cNvSpPr>
          <p:nvPr/>
        </p:nvSpPr>
        <p:spPr>
          <a:xfrm>
            <a:off x="715616" y="0"/>
            <a:ext cx="9952383" cy="6484776"/>
          </a:xfrm>
          <a:prstGeom prst="rect">
            <a:avLst/>
          </a:prstGeom>
        </p:spPr>
        <p:txBody>
          <a:bodyPr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800" dirty="0"/>
              <a:t>3.</a:t>
            </a:r>
            <a:r>
              <a:rPr lang="zh-CN" altLang="en-US" sz="2800" dirty="0"/>
              <a:t> 失业率变化与产出变化的关系：奥肯定律（</a:t>
            </a:r>
            <a:r>
              <a:rPr lang="en-US" altLang="zh-CN" sz="2800" dirty="0"/>
              <a:t>Okun’s Law</a:t>
            </a:r>
            <a:r>
              <a:rPr lang="zh-CN" altLang="en-US" sz="2800" dirty="0"/>
              <a:t>）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410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472966" y="254000"/>
                <a:ext cx="11211034" cy="6349999"/>
              </a:xfrm>
            </p:spPr>
            <p:txBody>
              <a:bodyPr anchor="t">
                <a:noAutofit/>
              </a:bodyPr>
              <a:lstStyle/>
              <a:p>
                <a:pPr eaLnBrk="1" hangingPunct="1"/>
                <a:r>
                  <a:rPr lang="zh-CN" altLang="en-US" sz="2800" dirty="0"/>
                  <a:t>一个经验定律</a:t>
                </a:r>
                <a:r>
                  <a:rPr lang="en-US" altLang="zh-CN" sz="2800" dirty="0"/>
                  <a:t>——</a:t>
                </a:r>
                <a:r>
                  <a:rPr lang="zh-CN" altLang="en-US" sz="2800" dirty="0"/>
                  <a:t>在美国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如果失业率每高于自然失业率</a:t>
                </a:r>
                <a:r>
                  <a:rPr lang="en-US" altLang="zh-CN" sz="2800" dirty="0"/>
                  <a:t>1</a:t>
                </a:r>
                <a:r>
                  <a:rPr lang="zh-CN" altLang="en-US" sz="2800" dirty="0"/>
                  <a:t>个百分点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实际产出增长会低于潜在产出增长</a:t>
                </a:r>
                <a:r>
                  <a:rPr lang="en-US" altLang="zh-CN" sz="2800" dirty="0"/>
                  <a:t>2</a:t>
                </a:r>
                <a:r>
                  <a:rPr lang="zh-CN" altLang="en-US" sz="2800" dirty="0"/>
                  <a:t>个百分点（美国潜在产出增长率为</a:t>
                </a:r>
                <a:r>
                  <a:rPr lang="en-US" altLang="zh-CN" sz="2800" dirty="0"/>
                  <a:t>3%</a:t>
                </a:r>
                <a:r>
                  <a:rPr lang="zh-CN" altLang="en-US" sz="2800" dirty="0"/>
                  <a:t>左右）。</a:t>
                </a:r>
              </a:p>
              <a:p>
                <a:pPr marL="914400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=3%−2(</m:t>
                      </m:r>
                      <m:r>
                        <m:rPr>
                          <m:sty m:val="p"/>
                        </m:rPr>
                        <a:rPr lang="en-US" altLang="zh-CN" sz="280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80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/>
              </a:p>
              <a:p>
                <a:pPr marL="914400" lvl="2" indent="0" eaLnBrk="1" hangingPunct="1">
                  <a:buNone/>
                </a:pPr>
                <a:r>
                  <a:rPr lang="zh-CN" altLang="en-US" sz="2800" dirty="0"/>
                  <a:t>或     </a:t>
                </a:r>
                <a:endParaRPr lang="en-US" altLang="zh-CN" sz="2800" dirty="0"/>
              </a:p>
              <a:p>
                <a:pPr marL="914400" lvl="2" indent="0" eaLnBrk="1" hangingPunct="1">
                  <a:buNone/>
                </a:pPr>
                <a:r>
                  <a:rPr lang="zh-CN" altLang="en-US" sz="2800" i="1" dirty="0"/>
                  <a:t>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−3%=−2(</m:t>
                    </m:r>
                    <m:r>
                      <m:rPr>
                        <m:sty m:val="p"/>
                      </m:rPr>
                      <a:rPr lang="en-US" altLang="zh-CN" sz="2800" i="1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i="1" dirty="0"/>
              </a:p>
              <a:p>
                <a:pPr marL="914400" lvl="2" indent="0" eaLnBrk="1" hangingPunct="1">
                  <a:buNone/>
                </a:pPr>
                <a:endParaRPr lang="zh-CN" altLang="zh-CN" sz="2800" i="1" dirty="0"/>
              </a:p>
              <a:p>
                <a:pPr marL="342900" lvl="2" indent="-342900" eaLnBrk="1" hangingPunct="1"/>
                <a:r>
                  <a:rPr lang="zh-CN" altLang="en-US" sz="2800" dirty="0"/>
                  <a:t>奥肯定律的另外一种形式：</a:t>
                </a:r>
                <a:endParaRPr lang="en-US" altLang="zh-CN" sz="2800" dirty="0"/>
              </a:p>
              <a:p>
                <a:pPr marL="914400" lvl="2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433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472966" y="254000"/>
                <a:ext cx="11211034" cy="6349999"/>
              </a:xfrm>
              <a:blipFill>
                <a:blip r:embed="rId3"/>
                <a:stretch>
                  <a:fillRect l="-905" t="-1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474777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4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84200" y="244930"/>
                <a:ext cx="11201400" cy="643345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</a:t>
                </a:r>
                <a:r>
                  <a:rPr lang="zh-CN" altLang="en-US" sz="2800" dirty="0"/>
                  <a:t> 菲利普斯曲线 （</a:t>
                </a:r>
                <a:r>
                  <a:rPr lang="en-US" altLang="zh-CN" sz="2800" dirty="0"/>
                  <a:t>Phillips Curve</a:t>
                </a:r>
                <a:r>
                  <a:rPr lang="zh-CN" altLang="en-US" sz="2800" dirty="0"/>
                  <a:t>）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4.1 </a:t>
                </a:r>
                <a:r>
                  <a:rPr lang="zh-CN" altLang="en-US" sz="2800" dirty="0"/>
                  <a:t>什么是菲利普斯曲线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一条关于通货膨胀率与失业率之间的经验关系的曲线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  经济好坏与物价的关系</a:t>
                </a:r>
                <a:endParaRPr lang="en-US" altLang="zh-CN" sz="2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ea typeface="+mn-ea"/>
                    <a:cs typeface="+mn-cs"/>
                  </a:rPr>
                  <a:t>总产出（就业）与物价的正相关</a:t>
                </a:r>
                <a:endParaRPr lang="en-US" altLang="zh-CN" sz="2800" dirty="0">
                  <a:ea typeface="+mn-ea"/>
                  <a:cs typeface="+mn-cs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ea typeface="+mn-ea"/>
                    <a:cs typeface="+mn-cs"/>
                    <a:sym typeface="Wingdings" panose="05000000000000000000" pitchFamily="2" charset="2"/>
                  </a:rPr>
                  <a:t></a:t>
                </a:r>
                <a:r>
                  <a:rPr lang="zh-CN" altLang="en-US" sz="2800" dirty="0">
                    <a:ea typeface="+mn-ea"/>
                    <a:cs typeface="+mn-cs"/>
                    <a:sym typeface="Wingdings" panose="05000000000000000000" pitchFamily="2" charset="2"/>
                  </a:rPr>
                  <a:t>总产出（就业）与通货膨胀正相关</a:t>
                </a:r>
                <a:endParaRPr lang="en-US" altLang="zh-CN" sz="2800" dirty="0">
                  <a:ea typeface="+mn-ea"/>
                  <a:cs typeface="+mn-cs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ea typeface="+mn-ea"/>
                    <a:cs typeface="+mn-cs"/>
                    <a:sym typeface="Wingdings" panose="05000000000000000000" pitchFamily="2" charset="2"/>
                  </a:rPr>
                  <a:t></a:t>
                </a:r>
                <a:r>
                  <a:rPr lang="zh-CN" altLang="en-US" sz="2800" dirty="0">
                    <a:ea typeface="+mn-ea"/>
                    <a:cs typeface="+mn-cs"/>
                    <a:sym typeface="Wingdings" panose="05000000000000000000" pitchFamily="2" charset="2"/>
                  </a:rPr>
                  <a:t>失业</a:t>
                </a:r>
                <a:r>
                  <a:rPr lang="zh-CN" altLang="en-US" sz="2800" dirty="0">
                    <a:ea typeface="+mn-ea"/>
                    <a:cs typeface="+mn-cs"/>
                  </a:rPr>
                  <a:t>与通货膨胀的负相关</a:t>
                </a:r>
                <a:endParaRPr lang="en-US" altLang="zh-CN" sz="2800" dirty="0">
                  <a:ea typeface="+mn-ea"/>
                  <a:cs typeface="+mn-cs"/>
                </a:endParaRPr>
              </a:p>
              <a:p>
                <a:pPr marL="342900" lvl="1" indent="-342900">
                  <a:buFont typeface="Wingdings" panose="05000000000000000000" pitchFamily="2" charset="2"/>
                  <a:buChar char="u"/>
                </a:pPr>
                <a:r>
                  <a:rPr lang="zh-CN" altLang="en-US" sz="2800" dirty="0">
                    <a:ea typeface="+mn-ea"/>
                    <a:cs typeface="+mn-cs"/>
                  </a:rPr>
                  <a:t>公式形式</a:t>
                </a:r>
                <a:endParaRPr lang="en-US" altLang="zh-CN" sz="2800" dirty="0">
                  <a:ea typeface="+mn-ea"/>
                  <a:cs typeface="+mn-cs"/>
                </a:endParaRPr>
              </a:p>
              <a:p>
                <a:pPr marL="0" lvl="1" indent="0" algn="ctr">
                  <a:buNone/>
                </a:pP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−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/>
                  <a:t>(u 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+ v</a:t>
                </a:r>
              </a:p>
              <a:p>
                <a:pPr marL="342900" lvl="1" indent="-342900">
                  <a:buFont typeface="Wingdings" panose="05000000000000000000" pitchFamily="2" charset="2"/>
                  <a:buChar char="u"/>
                </a:pPr>
                <a:r>
                  <a:rPr lang="zh-CN" altLang="en-US" sz="2800" dirty="0">
                    <a:ea typeface="+mn-ea"/>
                    <a:cs typeface="+mn-cs"/>
                  </a:rPr>
                  <a:t>长期与短期</a:t>
                </a:r>
                <a:endParaRPr lang="en-US" altLang="zh-CN" sz="2800" dirty="0">
                  <a:ea typeface="+mn-ea"/>
                  <a:cs typeface="+mn-cs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s-ES" altLang="zh-CN" sz="2800" dirty="0"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4200" y="244930"/>
                <a:ext cx="11201400" cy="6433457"/>
              </a:xfrm>
              <a:blipFill>
                <a:blip r:embed="rId3"/>
                <a:stretch>
                  <a:fillRect l="-1019" t="-1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3ABE13EE-4E3B-074D-BDFC-ED3C51A2BF7A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672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68929" y="244930"/>
            <a:ext cx="8686800" cy="6433457"/>
          </a:xfrm>
        </p:spPr>
        <p:txBody>
          <a:bodyPr/>
          <a:lstStyle/>
          <a:p>
            <a:pPr marL="0" indent="0">
              <a:buNone/>
            </a:pPr>
            <a:endParaRPr lang="en-US" altLang="zh-CN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42" y="244930"/>
            <a:ext cx="9034758" cy="66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1633242" y="244928"/>
            <a:ext cx="2106386" cy="40821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5" name="直线连接符 9"/>
          <p:cNvCxnSpPr/>
          <p:nvPr/>
        </p:nvCxnSpPr>
        <p:spPr bwMode="auto">
          <a:xfrm>
            <a:off x="6099889" y="138453"/>
            <a:ext cx="12440" cy="50831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2096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 bwMode="auto">
          <a:xfrm>
            <a:off x="1991544" y="1759582"/>
            <a:ext cx="0" cy="47368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线连接符 7"/>
          <p:cNvCxnSpPr/>
          <p:nvPr/>
        </p:nvCxnSpPr>
        <p:spPr bwMode="auto">
          <a:xfrm flipV="1">
            <a:off x="1991544" y="6495930"/>
            <a:ext cx="7416824" cy="4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线连接符 9"/>
          <p:cNvCxnSpPr/>
          <p:nvPr/>
        </p:nvCxnSpPr>
        <p:spPr bwMode="auto">
          <a:xfrm>
            <a:off x="6210688" y="1412776"/>
            <a:ext cx="12440" cy="50831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/>
          <p:cNvCxnSpPr/>
          <p:nvPr/>
        </p:nvCxnSpPr>
        <p:spPr bwMode="auto">
          <a:xfrm flipH="1" flipV="1">
            <a:off x="3961385" y="2625150"/>
            <a:ext cx="3886336" cy="31848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线连接符 19"/>
          <p:cNvCxnSpPr>
            <a:stCxn id="28" idx="2"/>
          </p:cNvCxnSpPr>
          <p:nvPr/>
        </p:nvCxnSpPr>
        <p:spPr bwMode="auto">
          <a:xfrm flipH="1" flipV="1">
            <a:off x="2101756" y="4404065"/>
            <a:ext cx="3980587" cy="1764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椭圆 27"/>
          <p:cNvSpPr/>
          <p:nvPr/>
        </p:nvSpPr>
        <p:spPr bwMode="auto">
          <a:xfrm>
            <a:off x="6082342" y="4270237"/>
            <a:ext cx="285202" cy="30294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367544" y="6029653"/>
                <a:ext cx="4658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544" y="6029653"/>
                <a:ext cx="46588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/>
          <p:cNvSpPr txBox="1"/>
          <p:nvPr/>
        </p:nvSpPr>
        <p:spPr>
          <a:xfrm>
            <a:off x="6686873" y="1273120"/>
            <a:ext cx="283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Phillips curve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1307964" y="4203854"/>
                <a:ext cx="697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dirty="0"/>
                            <m:t>π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64" y="4203854"/>
                <a:ext cx="697772" cy="369332"/>
              </a:xfrm>
              <a:prstGeom prst="rect">
                <a:avLst/>
              </a:prstGeom>
              <a:blipFill>
                <a:blip r:embed="rId4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1592674" y="1560179"/>
            <a:ext cx="69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π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154466" y="4761711"/>
                <a:ext cx="2833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SR Phillips curve</a:t>
                </a:r>
                <a:r>
                  <a:rPr lang="zh-CN" altLang="en-US" dirty="0"/>
                  <a:t>： </a:t>
                </a:r>
                <a:r>
                  <a:rPr lang="en-US" altLang="zh-CN" dirty="0"/>
                  <a:t>E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zh-CN" dirty="0"/>
                          <m:t>π</m:t>
                        </m:r>
                        <m:r>
                          <m:rPr>
                            <m:nor/>
                          </m:rPr>
                          <a:rPr kumimoji="1" lang="zh-CN" altLang="en-US" dirty="0"/>
                          <m:t> 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466" y="4761711"/>
                <a:ext cx="2833263" cy="369332"/>
              </a:xfrm>
              <a:prstGeom prst="rect">
                <a:avLst/>
              </a:prstGeom>
              <a:blipFill>
                <a:blip r:embed="rId5"/>
                <a:stretch>
                  <a:fillRect l="-1339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9319844" y="6029653"/>
            <a:ext cx="465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52F26E0-2947-E34D-8B3F-17DD605ED6D0}"/>
              </a:ext>
            </a:extLst>
          </p:cNvPr>
          <p:cNvSpPr txBox="1"/>
          <p:nvPr/>
        </p:nvSpPr>
        <p:spPr>
          <a:xfrm>
            <a:off x="4913413" y="2960610"/>
            <a:ext cx="62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kumimoji="1"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A864A9A-C075-734B-BA5F-7652C7621059}"/>
              </a:ext>
            </a:extLst>
          </p:cNvPr>
          <p:cNvSpPr/>
          <p:nvPr/>
        </p:nvSpPr>
        <p:spPr bwMode="auto">
          <a:xfrm>
            <a:off x="4658234" y="3211658"/>
            <a:ext cx="285202" cy="30294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 dirty="0">
              <a:ea typeface="宋体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5D515F8-8A08-0743-8ED3-E9E4843918CA}"/>
              </a:ext>
            </a:extLst>
          </p:cNvPr>
          <p:cNvSpPr txBox="1"/>
          <p:nvPr/>
        </p:nvSpPr>
        <p:spPr>
          <a:xfrm>
            <a:off x="6415285" y="3805133"/>
            <a:ext cx="48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kumimoji="1" lang="zh-CN" altLang="en-US" dirty="0"/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716B9585-F53E-DF4B-A4CB-BEF372DF0C4F}"/>
              </a:ext>
            </a:extLst>
          </p:cNvPr>
          <p:cNvCxnSpPr>
            <a:cxnSpLocks/>
            <a:stCxn id="25" idx="7"/>
          </p:cNvCxnSpPr>
          <p:nvPr/>
        </p:nvCxnSpPr>
        <p:spPr bwMode="auto">
          <a:xfrm flipH="1" flipV="1">
            <a:off x="1971093" y="3255830"/>
            <a:ext cx="2930576" cy="1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1AF39DD1-7C77-AE4C-9D13-C9C144BC8FA0}"/>
              </a:ext>
            </a:extLst>
          </p:cNvPr>
          <p:cNvCxnSpPr>
            <a:cxnSpLocks/>
          </p:cNvCxnSpPr>
          <p:nvPr/>
        </p:nvCxnSpPr>
        <p:spPr bwMode="auto">
          <a:xfrm flipV="1">
            <a:off x="4782053" y="3577043"/>
            <a:ext cx="37564" cy="28289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B66909-EB2F-BC44-BA19-8591EEEE2AF9}"/>
                  </a:ext>
                </a:extLst>
              </p:cNvPr>
              <p:cNvSpPr txBox="1"/>
              <p:nvPr/>
            </p:nvSpPr>
            <p:spPr>
              <a:xfrm>
                <a:off x="1266839" y="3093015"/>
                <a:ext cx="697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altLang="zh-CN" dirty="0"/>
                            <m:t>π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B66909-EB2F-BC44-BA19-8591EEEE2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39" y="3093015"/>
                <a:ext cx="697772" cy="461665"/>
              </a:xfrm>
              <a:prstGeom prst="rect">
                <a:avLst/>
              </a:prstGeom>
              <a:blipFill>
                <a:blip r:embed="rId6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D1FF15-DEA0-B54F-89C3-E1EECBDAED8D}"/>
                  </a:ext>
                </a:extLst>
              </p:cNvPr>
              <p:cNvSpPr txBox="1"/>
              <p:nvPr/>
            </p:nvSpPr>
            <p:spPr>
              <a:xfrm>
                <a:off x="4048294" y="5953815"/>
                <a:ext cx="6977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kumimoji="1" lang="zh-CN" altLang="en-US" dirty="0"/>
                            <m:t> 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7D1FF15-DEA0-B54F-89C3-E1EECBDA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294" y="5953815"/>
                <a:ext cx="697772" cy="369332"/>
              </a:xfrm>
              <a:prstGeom prst="rect">
                <a:avLst/>
              </a:prstGeom>
              <a:blipFill>
                <a:blip r:embed="rId7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775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30166" y="141890"/>
                <a:ext cx="10783613" cy="6536497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4.1 </a:t>
                </a:r>
                <a:r>
                  <a:rPr lang="zh-CN" altLang="en-US" sz="2800" dirty="0"/>
                  <a:t>什么是菲利普斯曲线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s-E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经验关系背后的逻辑：与总供给曲线一致</a:t>
                </a: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根据市场机制，正常情况下：</a:t>
                </a:r>
                <a:r>
                  <a:rPr lang="en-US" altLang="zh-CN" sz="2800" i="1" dirty="0"/>
                  <a:t> Y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and 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=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当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↑</a:t>
                </a:r>
              </a:p>
              <a:p>
                <a:pPr lvl="1">
                  <a:buFontTx/>
                  <a:buChar char="−"/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↑so that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  </a:t>
                </a:r>
                <a:r>
                  <a:rPr lang="en-US" altLang="zh-CN" sz="2800" i="1" dirty="0"/>
                  <a:t> Y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and 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=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1">
                  <a:buFontTx/>
                  <a:buChar char="−"/>
                </a:pP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不变或者变化小</a:t>
                </a: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so that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</a:p>
              <a:p>
                <a:pPr lvl="2">
                  <a:buFontTx/>
                  <a:buChar char="†"/>
                </a:pP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(</a:t>
                </a: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短期）</a:t>
                </a:r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 </a:t>
                </a:r>
                <a:r>
                  <a:rPr lang="en-US" altLang="zh-CN" sz="2800" i="1" dirty="0"/>
                  <a:t> Y </a:t>
                </a:r>
                <a:r>
                  <a:rPr lang="en-US" altLang="zh-CN" sz="2800" dirty="0"/>
                  <a:t>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and 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&lt;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lvl="2">
                  <a:buFontTx/>
                  <a:buChar char="†"/>
                </a:pPr>
                <a:r>
                  <a:rPr lang="zh-CN" altLang="en-US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（长期）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↑so that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=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n-US" altLang="zh-CN" sz="2800" dirty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  </a:t>
                </a:r>
                <a:r>
                  <a:rPr lang="en-US" altLang="zh-CN" sz="2800" i="1" dirty="0"/>
                  <a:t> Y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and 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=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zh-CN" sz="28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0166" y="141890"/>
                <a:ext cx="10783613" cy="6536497"/>
              </a:xfrm>
              <a:blipFill>
                <a:blip r:embed="rId3"/>
                <a:stretch>
                  <a:fillRect l="-1059" t="-1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17CCDA11-8384-464D-BDE0-20E23528A1C9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14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71522" y="0"/>
                <a:ext cx="9222450" cy="6645729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4.2 </a:t>
                </a:r>
                <a:r>
                  <a:rPr lang="zh-CN" altLang="en-US" sz="2800" dirty="0"/>
                  <a:t>菲利普斯曲线的推导：从</a:t>
                </a:r>
                <a:r>
                  <a:rPr lang="en-US" altLang="zh-CN" sz="2800" dirty="0"/>
                  <a:t>AS</a:t>
                </a:r>
                <a:r>
                  <a:rPr lang="zh-CN" altLang="en-US" sz="2800" dirty="0"/>
                  <a:t>曲线到菲利普斯曲线</a:t>
                </a:r>
                <a:endParaRPr lang="en-US" altLang="zh-CN" sz="28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 Aggregate Supply Curve</a:t>
                </a:r>
              </a:p>
              <a:p>
                <a:pPr marL="0" indent="0" algn="ctr">
                  <a:buNone/>
                </a:pPr>
                <a:r>
                  <a:rPr lang="en-US" altLang="zh-CN" sz="2800" i="1" dirty="0"/>
                  <a:t> Y </a:t>
                </a:r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+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/>
                      </a:rPr>
                      <m:t>𝛼</m:t>
                    </m:r>
                  </m:oMath>
                </a14:m>
                <a:r>
                  <a:rPr lang="en-US" altLang="zh-CN" sz="2800" dirty="0"/>
                  <a:t>(</a:t>
                </a:r>
                <a:r>
                  <a:rPr lang="en-US" altLang="zh-CN" sz="2800" i="1" dirty="0"/>
                  <a:t>P -</a:t>
                </a:r>
                <a:r>
                  <a:rPr lang="en-US" altLang="zh-CN" sz="2800" dirty="0"/>
                  <a:t> </a:t>
                </a:r>
                <a:r>
                  <a:rPr lang="en-US" altLang="zh-CN" sz="2800" i="1" dirty="0"/>
                  <a:t>EP</a:t>
                </a:r>
                <a:r>
                  <a:rPr lang="en-US" altLang="zh-CN" sz="2800" dirty="0"/>
                  <a:t>)</a:t>
                </a:r>
              </a:p>
              <a:p>
                <a:r>
                  <a:rPr lang="en-US" altLang="zh-CN" sz="2800" dirty="0"/>
                  <a:t>Rearranging it to get:</a:t>
                </a:r>
                <a:endParaRPr lang="zh-CN" altLang="en-US" sz="2800" dirty="0"/>
              </a:p>
              <a:p>
                <a:pPr marL="0" indent="0" algn="ctr">
                  <a:buNone/>
                </a:pPr>
                <a:r>
                  <a:rPr lang="en-US" altLang="zh-CN" sz="2800" i="1" dirty="0"/>
                  <a:t> P= EP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/>
                  <a:t> (Y </a:t>
                </a:r>
                <a:r>
                  <a:rPr lang="en-US" altLang="zh-CN" sz="28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)</a:t>
                </a:r>
              </a:p>
              <a:p>
                <a:r>
                  <a:rPr lang="en-US" altLang="zh-CN" sz="2800" dirty="0"/>
                  <a:t>Adding supply shocks to it to get:</a:t>
                </a:r>
              </a:p>
              <a:p>
                <a:pPr marL="0" indent="0" algn="ctr">
                  <a:buNone/>
                </a:pPr>
                <a:r>
                  <a:rPr lang="en-US" altLang="zh-CN" sz="2800" i="1" dirty="0"/>
                  <a:t> P= EP 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/>
                  <a:t> (Y </a:t>
                </a:r>
                <a:r>
                  <a:rPr lang="en-US" altLang="zh-CN" sz="28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altLang="zh-CN" sz="2800" dirty="0"/>
                  <a:t> ) + v</a:t>
                </a:r>
              </a:p>
              <a:p>
                <a:r>
                  <a:rPr lang="en-US" altLang="zh-CN" sz="2800" dirty="0"/>
                  <a:t>Subtracting previous price from the equation, we have:</a:t>
                </a:r>
              </a:p>
              <a:p>
                <a:pPr marL="0" indent="0" algn="ctr">
                  <a:buNone/>
                </a:pPr>
                <a:r>
                  <a:rPr lang="es-ES" altLang="zh-CN" sz="2800" dirty="0"/>
                  <a:t>(</a:t>
                </a:r>
                <a:r>
                  <a:rPr lang="es-ES" altLang="zh-CN" sz="2800" i="1" dirty="0"/>
                  <a:t>P </a:t>
                </a:r>
                <a:r>
                  <a:rPr lang="en-US" altLang="zh-CN" sz="2800" i="1" dirty="0"/>
                  <a:t>-</a:t>
                </a:r>
                <a:r>
                  <a:rPr lang="es-ES" altLang="zh-CN" sz="2800" dirty="0"/>
                  <a:t> </a:t>
                </a:r>
                <a:r>
                  <a:rPr lang="es-ES" altLang="zh-CN" sz="2800" i="1" dirty="0"/>
                  <a:t>P</a:t>
                </a:r>
                <a:r>
                  <a:rPr lang="es-ES" altLang="zh-CN" sz="2800" baseline="-25000" dirty="0"/>
                  <a:t>−1</a:t>
                </a:r>
                <a:r>
                  <a:rPr lang="es-ES" altLang="zh-CN" sz="2800" dirty="0"/>
                  <a:t>) = (</a:t>
                </a:r>
                <a:r>
                  <a:rPr lang="es-ES" altLang="zh-CN" sz="2800" i="1" dirty="0"/>
                  <a:t>EP </a:t>
                </a:r>
                <a:r>
                  <a:rPr lang="en-US" altLang="zh-CN" sz="2800" i="1" dirty="0"/>
                  <a:t>-</a:t>
                </a:r>
                <a:r>
                  <a:rPr lang="es-ES" altLang="zh-CN" sz="2800" dirty="0"/>
                  <a:t> </a:t>
                </a:r>
                <a:r>
                  <a:rPr lang="es-ES" altLang="zh-CN" sz="2800" i="1" dirty="0"/>
                  <a:t>P</a:t>
                </a:r>
                <a:r>
                  <a:rPr lang="es-ES" altLang="zh-CN" sz="2800" baseline="-25000" dirty="0"/>
                  <a:t>−1</a:t>
                </a:r>
                <a:r>
                  <a:rPr lang="es-ES" altLang="zh-CN" sz="2800" dirty="0"/>
                  <a:t>)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/>
                  <a:t> </a:t>
                </a:r>
                <a:r>
                  <a:rPr lang="es-ES" altLang="zh-CN" sz="2800" dirty="0"/>
                  <a:t>(</a:t>
                </a:r>
                <a:r>
                  <a:rPr lang="es-ES" altLang="zh-CN" sz="2800" i="1" dirty="0"/>
                  <a:t>Y </a:t>
                </a:r>
                <a:r>
                  <a:rPr lang="en-US" altLang="zh-CN" sz="28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altLang="zh-CN" sz="2800" dirty="0"/>
                  <a:t> ) + v</a:t>
                </a:r>
              </a:p>
              <a:p>
                <a:r>
                  <a:rPr lang="en-US" altLang="zh-CN" sz="2800" dirty="0"/>
                  <a:t>Using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800" dirty="0"/>
                  <a:t> to denote inflation, we have: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S" altLang="zh-CN" sz="2800" dirty="0"/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S" altLang="zh-CN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/>
                  <a:t> </a:t>
                </a:r>
                <a:r>
                  <a:rPr lang="es-ES" altLang="zh-CN" sz="2800" dirty="0"/>
                  <a:t>(</a:t>
                </a:r>
                <a:r>
                  <a:rPr lang="es-ES" altLang="zh-CN" sz="2800" i="1" dirty="0"/>
                  <a:t>Y </a:t>
                </a:r>
                <a:r>
                  <a:rPr lang="en-US" altLang="zh-CN" sz="28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altLang="zh-CN" sz="2800" dirty="0"/>
                  <a:t> ) + v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1522" y="0"/>
                <a:ext cx="9222450" cy="6645729"/>
              </a:xfrm>
              <a:blipFill>
                <a:blip r:embed="rId3"/>
                <a:stretch>
                  <a:fillRect l="-1322" t="-1284" b="-3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右箭头 3">
            <a:extLst>
              <a:ext uri="{FF2B5EF4-FFF2-40B4-BE49-F238E27FC236}">
                <a16:creationId xmlns:a16="http://schemas.microsoft.com/office/drawing/2014/main" id="{45C1184B-20F8-2F4F-A397-A4FB1BE1A325}"/>
              </a:ext>
            </a:extLst>
          </p:cNvPr>
          <p:cNvSpPr/>
          <p:nvPr/>
        </p:nvSpPr>
        <p:spPr>
          <a:xfrm>
            <a:off x="208223" y="407708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69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670304" y="-1"/>
                <a:ext cx="8851392" cy="6731073"/>
              </a:xfrm>
            </p:spPr>
            <p:txBody>
              <a:bodyPr/>
              <a:lstStyle/>
              <a:p>
                <a:pPr marL="0" indent="0" algn="r">
                  <a:buNone/>
                </a:pP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rgbClr val="FF0000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s-ES" altLang="zh-CN" sz="2800" baseline="-25000" dirty="0">
                    <a:solidFill>
                      <a:srgbClr val="FF0000"/>
                    </a:solidFill>
                  </a:rPr>
                  <a:t>-1</a:t>
                </a:r>
                <a:r>
                  <a:rPr lang="es-ES" altLang="zh-CN" sz="2800" dirty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>
                    <a:solidFill>
                      <a:srgbClr val="FF0000"/>
                    </a:solidFill>
                  </a:rPr>
                  <a:t> </a:t>
                </a:r>
                <a:r>
                  <a:rPr lang="es-ES" altLang="zh-CN" sz="2800" dirty="0">
                    <a:solidFill>
                      <a:srgbClr val="FF0000"/>
                    </a:solidFill>
                  </a:rPr>
                  <a:t>(</a:t>
                </a:r>
                <a:r>
                  <a:rPr lang="es-ES" altLang="zh-CN" sz="2800" i="1" dirty="0">
                    <a:solidFill>
                      <a:srgbClr val="FF0000"/>
                    </a:solidFill>
                  </a:rPr>
                  <a:t>Y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altLang="zh-CN" sz="2800" dirty="0">
                    <a:solidFill>
                      <a:srgbClr val="FF0000"/>
                    </a:solidFill>
                  </a:rPr>
                  <a:t> ) + v</a:t>
                </a:r>
              </a:p>
              <a:p>
                <a:r>
                  <a:rPr lang="es-ES" altLang="zh-CN" sz="2800" dirty="0"/>
                  <a:t>Recall Okun’s Law</a:t>
                </a:r>
              </a:p>
              <a:p>
                <a:endParaRPr lang="es-ES" altLang="zh-CN" sz="2800" dirty="0"/>
              </a:p>
              <a:p>
                <a:pPr marL="0" indent="0">
                  <a:buNone/>
                </a:pPr>
                <a:endParaRPr lang="es-ES" altLang="zh-CN" sz="2800" dirty="0"/>
              </a:p>
              <a:p>
                <a:pPr marL="0" indent="0" algn="ctr">
                  <a:buNone/>
                </a:pP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zh-CN" altLang="en-US" sz="2800" i="1">
                            <a:latin typeface="Cambria Math"/>
                          </a:rPr>
                          <m:t>𝛼</m:t>
                        </m:r>
                      </m:den>
                    </m:f>
                  </m:oMath>
                </a14:m>
                <a:r>
                  <a:rPr lang="en-US" altLang="zh-CN" sz="2800" i="1" dirty="0"/>
                  <a:t> </a:t>
                </a:r>
                <a:r>
                  <a:rPr lang="es-ES" altLang="zh-CN" sz="2800" dirty="0"/>
                  <a:t>(</a:t>
                </a:r>
                <a:r>
                  <a:rPr lang="es-ES" altLang="zh-CN" sz="2800" i="1" dirty="0"/>
                  <a:t>Y </a:t>
                </a:r>
                <a:r>
                  <a:rPr lang="en-US" altLang="zh-CN" sz="28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𝑌</m:t>
                        </m:r>
                      </m:e>
                    </m:acc>
                  </m:oMath>
                </a14:m>
                <a:r>
                  <a:rPr lang="es-ES" altLang="zh-CN" sz="2800" dirty="0"/>
                  <a:t> ) =</a:t>
                </a:r>
                <a:r>
                  <a:rPr lang="en-US" altLang="zh-CN" sz="2800" dirty="0"/>
                  <a:t> -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/>
                  <a:t>(u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</a:t>
                </a:r>
              </a:p>
              <a:p>
                <a:r>
                  <a:rPr lang="es-ES" altLang="zh-CN" sz="2800" dirty="0">
                    <a:latin typeface="Cambria Math"/>
                  </a:rPr>
                  <a:t>The Phillps Curve</a:t>
                </a:r>
                <a:endParaRPr lang="en-US" altLang="zh-CN" sz="2800" dirty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/>
                  <a:t>(u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+ v</a:t>
                </a:r>
              </a:p>
              <a:p>
                <a:pPr marL="0" indent="0" algn="ctr">
                  <a:buNone/>
                </a:pPr>
                <a:endParaRPr lang="es-ES" altLang="zh-CN" sz="2800" dirty="0"/>
              </a:p>
              <a:p>
                <a:pPr marL="0" indent="0" algn="ctr">
                  <a:buNone/>
                </a:pPr>
                <a:endParaRPr lang="zh-CN" altLang="en-US" sz="2800" dirty="0"/>
              </a:p>
              <a:p>
                <a:endParaRPr lang="en-US" altLang="zh-CN" sz="28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0304" y="-1"/>
                <a:ext cx="8851392" cy="6731073"/>
              </a:xfrm>
              <a:blipFill>
                <a:blip r:embed="rId3"/>
                <a:stretch>
                  <a:fillRect l="-1240" r="-13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55" y="1526657"/>
            <a:ext cx="7571890" cy="1030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376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5943"/>
            <a:ext cx="10131425" cy="5595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1. 2 AS-AD</a:t>
            </a:r>
            <a:r>
              <a:rPr lang="zh-CN" altLang="en-US" sz="2800" dirty="0"/>
              <a:t>框架中的通货膨胀成因</a:t>
            </a: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62" y="1045028"/>
            <a:ext cx="8208122" cy="585876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11FE646-5BCB-1C4A-84CD-24E2314D2B5A}"/>
              </a:ext>
            </a:extLst>
          </p:cNvPr>
          <p:cNvSpPr/>
          <p:nvPr/>
        </p:nvSpPr>
        <p:spPr>
          <a:xfrm>
            <a:off x="7631546" y="4284858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A669C8-4B84-5245-97AB-E1E65120222E}"/>
              </a:ext>
            </a:extLst>
          </p:cNvPr>
          <p:cNvCxnSpPr>
            <a:cxnSpLocks/>
          </p:cNvCxnSpPr>
          <p:nvPr/>
        </p:nvCxnSpPr>
        <p:spPr>
          <a:xfrm>
            <a:off x="5751513" y="4284858"/>
            <a:ext cx="2188131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28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08993" y="228600"/>
                <a:ext cx="10310648" cy="6629400"/>
              </a:xfrm>
            </p:spPr>
            <p:txBody>
              <a:bodyPr anchor="t"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4.3</a:t>
                </a:r>
                <a:r>
                  <a:rPr lang="zh-CN" altLang="en-US" sz="2800" dirty="0"/>
                  <a:t>适应性预期（</a:t>
                </a:r>
                <a:r>
                  <a:rPr lang="en-US" altLang="zh-CN" sz="2800" dirty="0"/>
                  <a:t>Adaptive Expectations </a:t>
                </a:r>
                <a:r>
                  <a:rPr lang="zh-CN" altLang="en-US" sz="2800" dirty="0"/>
                  <a:t>）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与菲利普斯曲线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4.3.1</a:t>
                </a:r>
                <a:r>
                  <a:rPr lang="zh-CN" altLang="en-US" sz="2800" dirty="0"/>
                  <a:t> 什么是适应性预期？</a:t>
                </a: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适应性预期：预期者在预期某一个经济变量如价格时，根据该经济变量过去的实际数值和预期数值，对预期的错误进行修正。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altLang="zh-CN" sz="2800" dirty="0"/>
                      <m:t>E</m:t>
                    </m:r>
                    <m:r>
                      <a:rPr lang="zh-CN" altLang="es-ES" sz="28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zh-CN" altLang="es-E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ES" altLang="zh-CN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+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s-ES" sz="2800" i="1" dirty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s-ES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+(1-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𝐸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dirty="0"/>
                  <a:t>以价格为例，因为这种预期比较省事，所以在价格较为稳定的环境下，盛行此种预期。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适应性预期的一个极端形式：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2800" dirty="0"/>
                  <a:t>=1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      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s-ES" sz="2800" i="1" dirty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s-E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8993" y="228600"/>
                <a:ext cx="10310648" cy="6629400"/>
              </a:xfrm>
              <a:blipFill>
                <a:blip r:embed="rId3"/>
                <a:stretch>
                  <a:fillRect l="-861" t="-1147" r="-2091" b="-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494216" y="1286118"/>
                <a:ext cx="3238644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216" y="1286118"/>
                <a:ext cx="3238644" cy="523220"/>
              </a:xfrm>
              <a:prstGeom prst="rect">
                <a:avLst/>
              </a:prstGeom>
              <a:blipFill>
                <a:blip r:embed="rId4"/>
                <a:stretch>
                  <a:fillRect t="-11628" r="-319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88837EEA-8EC1-7748-91E0-44EF77825848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09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6387" y="191386"/>
                <a:ext cx="10941268" cy="6438014"/>
              </a:xfrm>
            </p:spPr>
            <p:txBody>
              <a:bodyPr anchor="t">
                <a:normAutofit fontScale="92500"/>
              </a:bodyPr>
              <a:lstStyle/>
              <a:p>
                <a:pPr marL="0" indent="0">
                  <a:lnSpc>
                    <a:spcPct val="114000"/>
                  </a:lnSpc>
                  <a:buNone/>
                </a:pPr>
                <a:r>
                  <a:rPr lang="en-US" altLang="zh-CN" sz="2800" dirty="0"/>
                  <a:t>4.3.2 </a:t>
                </a:r>
                <a:r>
                  <a:rPr lang="zh-CN" altLang="en-US" sz="2800" dirty="0"/>
                  <a:t>适应性预期条件下菲利普斯曲线含义之一：通货膨胀由什么因素决定</a:t>
                </a:r>
                <a:endParaRPr lang="en-US" altLang="zh-CN" sz="2800" dirty="0"/>
              </a:p>
              <a:p>
                <a:pPr marL="0" indent="0">
                  <a:lnSpc>
                    <a:spcPct val="114000"/>
                  </a:lnSpc>
                  <a:buNone/>
                </a:pPr>
                <a:endParaRPr lang="en-US" altLang="zh-CN" sz="28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800" dirty="0"/>
                  <a:t>通货膨胀惯性：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s-ES" sz="2800" i="1" dirty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altLang="zh-CN" sz="28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800" dirty="0"/>
                  <a:t>周期性失业：（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</a:t>
                </a:r>
                <a:r>
                  <a:rPr lang="zh-CN" altLang="en-US" sz="2800" dirty="0"/>
                  <a:t>，</a:t>
                </a:r>
                <a:r>
                  <a:rPr lang="es-ES" altLang="zh-CN" sz="2800" dirty="0"/>
                  <a:t> </a:t>
                </a:r>
                <a:r>
                  <a:rPr lang="zh-CN" altLang="en-US" sz="2800" dirty="0"/>
                  <a:t>由此带来的通货膨胀是需求拉上通货膨胀。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Trade off</a:t>
                </a:r>
              </a:p>
              <a:p>
                <a:pPr marL="400050" lvl="1" indent="0">
                  <a:lnSpc>
                    <a:spcPct val="114000"/>
                  </a:lnSpc>
                  <a:buNone/>
                </a:pPr>
                <a:r>
                  <a:rPr lang="zh-CN" altLang="en-US" sz="2800" dirty="0">
                    <a:sym typeface="Wingdings" panose="05000000000000000000" pitchFamily="2" charset="2"/>
                  </a:rPr>
                  <a:t>不是失业率下降带来通货膨胀，而是总需求的增加同时带来两者。</a:t>
                </a:r>
                <a:endParaRPr lang="es-ES" altLang="zh-CN" sz="2800" dirty="0"/>
              </a:p>
              <a:p>
                <a:pPr>
                  <a:lnSpc>
                    <a:spcPct val="114000"/>
                  </a:lnSpc>
                </a:pPr>
                <a:r>
                  <a:rPr lang="zh-CN" altLang="en-US" sz="2800" dirty="0"/>
                  <a:t>供给冲击（</a:t>
                </a:r>
                <a:r>
                  <a:rPr lang="es-ES" altLang="zh-CN" sz="2800" dirty="0"/>
                  <a:t>v</a:t>
                </a:r>
                <a:r>
                  <a:rPr lang="zh-CN" altLang="en-US" sz="2800" dirty="0"/>
                  <a:t>），由此带来的通货膨胀是成本推动的通货膨胀。</a:t>
                </a:r>
                <a:endParaRPr lang="zh-CN" altLang="en-US" sz="2800" i="1" u="sng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387" y="191386"/>
                <a:ext cx="10941268" cy="6438014"/>
              </a:xfrm>
              <a:blipFill>
                <a:blip r:embed="rId3"/>
                <a:stretch>
                  <a:fillRect l="-928" t="-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578877" y="1258690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877" y="1258690"/>
                <a:ext cx="3237041" cy="523220"/>
              </a:xfrm>
              <a:prstGeom prst="rect">
                <a:avLst/>
              </a:prstGeom>
              <a:blipFill>
                <a:blip r:embed="rId4"/>
                <a:stretch>
                  <a:fillRect t="-9524" r="-3125" b="-30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2672B4B1-7D9D-EC44-947B-A03FF2AE0AD8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67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51338" y="191386"/>
                <a:ext cx="10846676" cy="666661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800" dirty="0" smtClean="0"/>
                  <a:t>4.3.3</a:t>
                </a:r>
                <a:r>
                  <a:rPr lang="zh-CN" altLang="en-US" sz="2800" dirty="0"/>
                  <a:t> 适应性预期条件下菲利普斯曲线含义之二：失业率由什么因素决定</a:t>
                </a:r>
                <a:r>
                  <a:rPr lang="en-US" altLang="zh-CN" sz="2800" dirty="0"/>
                  <a:t>——</a:t>
                </a:r>
                <a:r>
                  <a:rPr lang="zh-CN" altLang="en-US" sz="2800" dirty="0"/>
                  <a:t>通货膨胀率与失业率之间的交替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通货膨胀率：</a:t>
                </a:r>
                <a14:m>
                  <m:oMath xmlns:m="http://schemas.openxmlformats.org/officeDocument/2006/math">
                    <m:r>
                      <a:rPr lang="zh-CN" altLang="es-ES" sz="28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 u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sz="2800" dirty="0"/>
                  <a:t> in SR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The Logic of Tradeoff:</a:t>
                </a:r>
              </a:p>
              <a:p>
                <a:r>
                  <a:rPr lang="zh-CN" altLang="en-US" sz="2800" dirty="0"/>
                  <a:t>短期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:r>
                  <a:rPr lang="en-US" altLang="zh-CN" sz="2800" dirty="0"/>
                  <a:t> AD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s-ES" sz="28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800" dirty="0"/>
                  <a:t>but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不变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algn="ctr">
                  <a:buFont typeface="Wingdings" panose="05000000000000000000" pitchFamily="2" charset="2"/>
                  <a:buChar char="è"/>
                </a:pP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P</a:t>
                </a:r>
                <a:r>
                  <a:rPr lang="en-US" altLang="zh-CN" sz="2800" baseline="-25000" dirty="0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/ P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）不变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,  but 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P</a:t>
                </a:r>
                <a:r>
                  <a:rPr lang="en-US" altLang="zh-CN" sz="2800" baseline="-25000" dirty="0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/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𝐸𝑃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(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或者（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W/P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 but 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W</a:t>
                </a:r>
                <a:r>
                  <a:rPr lang="en-US" altLang="zh-CN" sz="2800" dirty="0" smtClean="0">
                    <a:sym typeface="Wingdings" panose="05000000000000000000" pitchFamily="2" charset="2"/>
                  </a:rPr>
                  <a:t>/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𝐸𝑃</m:t>
                    </m:r>
                  </m:oMath>
                </a14:m>
                <a:r>
                  <a:rPr lang="en-US" altLang="zh-CN" sz="2800" dirty="0" smtClean="0">
                    <a:sym typeface="Wingdings" panose="05000000000000000000" pitchFamily="2" charset="2"/>
                  </a:rPr>
                  <a:t>)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不变）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   employment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r>
                  <a:rPr lang="zh-CN" altLang="en-US" sz="2800" dirty="0">
                    <a:sym typeface="Wingdings" panose="05000000000000000000" pitchFamily="2" charset="2"/>
                  </a:rPr>
                  <a:t>长期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zh-CN" altLang="en-US" sz="2800" dirty="0"/>
                  <a:t>失业率回到原来的自然失业率水平，因为预期会调整。</a:t>
                </a:r>
                <a:endParaRPr lang="en-US" altLang="zh-CN" sz="2800" dirty="0"/>
              </a:p>
            </p:txBody>
          </p:sp>
        </mc:Choice>
        <mc:Fallback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1338" y="191386"/>
                <a:ext cx="10846676" cy="6666614"/>
              </a:xfrm>
              <a:blipFill>
                <a:blip r:embed="rId2"/>
                <a:stretch>
                  <a:fillRect l="-1180" t="-1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392990" y="1334757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990" y="1334757"/>
                <a:ext cx="3237041" cy="523220"/>
              </a:xfrm>
              <a:prstGeom prst="rect">
                <a:avLst/>
              </a:prstGeom>
              <a:blipFill>
                <a:blip r:embed="rId3"/>
                <a:stretch>
                  <a:fillRect t="-11905" r="-312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48F083BA-1FD0-4844-BA14-5C91A55B87C2}"/>
              </a:ext>
            </a:extLst>
          </p:cNvPr>
          <p:cNvSpPr/>
          <p:nvPr/>
        </p:nvSpPr>
        <p:spPr>
          <a:xfrm>
            <a:off x="302816" y="1024514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860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 bwMode="auto">
          <a:xfrm flipV="1">
            <a:off x="2536294" y="5570543"/>
            <a:ext cx="7474101" cy="172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线连接符 9"/>
          <p:cNvCxnSpPr/>
          <p:nvPr/>
        </p:nvCxnSpPr>
        <p:spPr bwMode="auto">
          <a:xfrm>
            <a:off x="5521021" y="452308"/>
            <a:ext cx="12440" cy="508315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直线连接符 18"/>
          <p:cNvCxnSpPr/>
          <p:nvPr/>
        </p:nvCxnSpPr>
        <p:spPr bwMode="auto">
          <a:xfrm flipH="1" flipV="1">
            <a:off x="2536293" y="1398347"/>
            <a:ext cx="4827176" cy="40873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线连接符 19"/>
          <p:cNvCxnSpPr>
            <a:stCxn id="28" idx="2"/>
          </p:cNvCxnSpPr>
          <p:nvPr/>
        </p:nvCxnSpPr>
        <p:spPr bwMode="auto">
          <a:xfrm flipH="1" flipV="1">
            <a:off x="2561894" y="2490983"/>
            <a:ext cx="2846665" cy="15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椭圆 27"/>
          <p:cNvSpPr/>
          <p:nvPr/>
        </p:nvSpPr>
        <p:spPr bwMode="auto">
          <a:xfrm>
            <a:off x="5408558" y="2355013"/>
            <a:ext cx="285202" cy="30294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3561105" y="2297684"/>
            <a:ext cx="285202" cy="30294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5374271" y="3740079"/>
            <a:ext cx="285202" cy="302949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649351" y="1884918"/>
            <a:ext cx="465880" cy="46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807463" y="3662215"/>
            <a:ext cx="465880" cy="46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3720568" y="1906077"/>
            <a:ext cx="465880" cy="466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kumimoji="1"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4034317" y="1973146"/>
            <a:ext cx="858805" cy="369332"/>
          </a:xfrm>
          <a:prstGeom prst="rect">
            <a:avLst/>
          </a:prstGeom>
          <a:solidFill>
            <a:srgbClr val="FFFFB3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chemeClr val="bg1"/>
                </a:solidFill>
              </a:rPr>
              <a:t>短期</a:t>
            </a:r>
            <a:r>
              <a:rPr kumimoji="1" lang="en-US" altLang="zh-CN" sz="1800" dirty="0">
                <a:solidFill>
                  <a:schemeClr val="bg1"/>
                </a:solidFill>
              </a:rPr>
              <a:t>2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63" name="半闭框 62"/>
          <p:cNvSpPr/>
          <p:nvPr/>
        </p:nvSpPr>
        <p:spPr bwMode="auto">
          <a:xfrm rot="7466384">
            <a:off x="4486937" y="2444493"/>
            <a:ext cx="116349" cy="107484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5" name="半闭框 64"/>
          <p:cNvSpPr/>
          <p:nvPr/>
        </p:nvSpPr>
        <p:spPr bwMode="auto">
          <a:xfrm rot="7466384">
            <a:off x="4286150" y="2452411"/>
            <a:ext cx="116349" cy="107484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6" name="半闭框 65"/>
          <p:cNvSpPr/>
          <p:nvPr/>
        </p:nvSpPr>
        <p:spPr bwMode="auto">
          <a:xfrm rot="7466384">
            <a:off x="4098924" y="2457531"/>
            <a:ext cx="116349" cy="107484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7" name="半闭框 66"/>
          <p:cNvSpPr/>
          <p:nvPr/>
        </p:nvSpPr>
        <p:spPr bwMode="auto">
          <a:xfrm rot="901367">
            <a:off x="4593752" y="3172486"/>
            <a:ext cx="140803" cy="148137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8" name="半闭框 67"/>
          <p:cNvSpPr/>
          <p:nvPr/>
        </p:nvSpPr>
        <p:spPr bwMode="auto">
          <a:xfrm rot="13660333" flipH="1" flipV="1">
            <a:off x="2476218" y="2782781"/>
            <a:ext cx="116163" cy="87335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70" name="半闭框 69"/>
          <p:cNvSpPr/>
          <p:nvPr/>
        </p:nvSpPr>
        <p:spPr bwMode="auto">
          <a:xfrm rot="13660333" flipH="1" flipV="1">
            <a:off x="2476219" y="2945107"/>
            <a:ext cx="116163" cy="87335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71" name="半闭框 70"/>
          <p:cNvSpPr/>
          <p:nvPr/>
        </p:nvSpPr>
        <p:spPr bwMode="auto">
          <a:xfrm rot="13660333" flipH="1" flipV="1">
            <a:off x="2478211" y="3131215"/>
            <a:ext cx="116163" cy="87335"/>
          </a:xfrm>
          <a:prstGeom prst="halfFrame">
            <a:avLst>
              <a:gd name="adj1" fmla="val 33333"/>
              <a:gd name="adj2" fmla="val 3566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72" name="半闭框 71"/>
          <p:cNvSpPr/>
          <p:nvPr/>
        </p:nvSpPr>
        <p:spPr bwMode="auto">
          <a:xfrm rot="13660333" flipH="1" flipV="1">
            <a:off x="2480344" y="3330529"/>
            <a:ext cx="116163" cy="87335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958670" y="3325248"/>
            <a:ext cx="781657" cy="369332"/>
          </a:xfrm>
          <a:prstGeom prst="rect">
            <a:avLst/>
          </a:prstGeom>
          <a:solidFill>
            <a:srgbClr val="FFFFB3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短期</a:t>
            </a:r>
            <a:r>
              <a:rPr lang="en-US" altLang="zh-CN" sz="1800" dirty="0">
                <a:solidFill>
                  <a:schemeClr val="bg1"/>
                </a:solidFill>
              </a:rPr>
              <a:t>1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cxnSp>
        <p:nvCxnSpPr>
          <p:cNvPr id="74" name="直线连接符 73"/>
          <p:cNvCxnSpPr>
            <a:stCxn id="31" idx="6"/>
          </p:cNvCxnSpPr>
          <p:nvPr/>
        </p:nvCxnSpPr>
        <p:spPr bwMode="auto">
          <a:xfrm flipH="1">
            <a:off x="2542191" y="3891554"/>
            <a:ext cx="3117282" cy="268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文本框 78"/>
          <p:cNvSpPr txBox="1"/>
          <p:nvPr/>
        </p:nvSpPr>
        <p:spPr>
          <a:xfrm>
            <a:off x="2008688" y="2187418"/>
            <a:ext cx="69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π </a:t>
            </a:r>
            <a:r>
              <a:rPr lang="en-US" altLang="zh-CN" dirty="0"/>
              <a:t>2</a:t>
            </a:r>
            <a:endParaRPr kumimoji="1" lang="zh-CN" altLang="en-US" dirty="0"/>
          </a:p>
        </p:txBody>
      </p:sp>
      <p:sp>
        <p:nvSpPr>
          <p:cNvPr id="82" name="文本框 81"/>
          <p:cNvSpPr txBox="1"/>
          <p:nvPr/>
        </p:nvSpPr>
        <p:spPr>
          <a:xfrm>
            <a:off x="3789040" y="5127860"/>
            <a:ext cx="1325936" cy="369332"/>
          </a:xfrm>
          <a:prstGeom prst="rect">
            <a:avLst/>
          </a:prstGeom>
          <a:solidFill>
            <a:srgbClr val="FFFFB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</a:rPr>
              <a:t>2. </a:t>
            </a:r>
            <a:r>
              <a:rPr kumimoji="1" lang="zh-CN" altLang="en-US" sz="1800" dirty="0">
                <a:solidFill>
                  <a:schemeClr val="bg1"/>
                </a:solidFill>
              </a:rPr>
              <a:t>失业率↓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106798" y="3664703"/>
            <a:ext cx="69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π</a:t>
            </a:r>
            <a:r>
              <a:rPr lang="en-US" altLang="zh-CN" dirty="0"/>
              <a:t>1</a:t>
            </a:r>
            <a:endParaRPr kumimoji="1" lang="zh-CN" altLang="en-US" dirty="0"/>
          </a:p>
        </p:txBody>
      </p:sp>
      <p:sp>
        <p:nvSpPr>
          <p:cNvPr id="59" name="半闭框 58"/>
          <p:cNvSpPr/>
          <p:nvPr/>
        </p:nvSpPr>
        <p:spPr bwMode="auto">
          <a:xfrm rot="901367">
            <a:off x="4210690" y="2835133"/>
            <a:ext cx="140803" cy="148137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0" name="半闭框 59"/>
          <p:cNvSpPr/>
          <p:nvPr/>
        </p:nvSpPr>
        <p:spPr bwMode="auto">
          <a:xfrm rot="901367">
            <a:off x="4422028" y="2989171"/>
            <a:ext cx="140803" cy="148137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608215" y="2896545"/>
            <a:ext cx="1346510" cy="369332"/>
          </a:xfrm>
          <a:prstGeom prst="rect">
            <a:avLst/>
          </a:prstGeom>
          <a:solidFill>
            <a:srgbClr val="FFFFB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bg1"/>
                </a:solidFill>
              </a:rPr>
              <a:t>1. </a:t>
            </a:r>
            <a:r>
              <a:rPr kumimoji="1" lang="zh-CN" altLang="en-US" sz="1800" dirty="0">
                <a:solidFill>
                  <a:schemeClr val="bg1"/>
                </a:solidFill>
              </a:rPr>
              <a:t>通胀率↑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202273" y="5550888"/>
                <a:ext cx="697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 dirty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273" y="5550888"/>
                <a:ext cx="69777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文本框 75"/>
          <p:cNvSpPr txBox="1"/>
          <p:nvPr/>
        </p:nvSpPr>
        <p:spPr>
          <a:xfrm>
            <a:off x="3326186" y="5498190"/>
            <a:ext cx="69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u2</a:t>
            </a:r>
            <a:endParaRPr kumimoji="1" lang="zh-CN" altLang="en-US" dirty="0"/>
          </a:p>
        </p:txBody>
      </p:sp>
      <p:sp>
        <p:nvSpPr>
          <p:cNvPr id="78" name="半闭框 77"/>
          <p:cNvSpPr/>
          <p:nvPr/>
        </p:nvSpPr>
        <p:spPr bwMode="auto">
          <a:xfrm rot="19457348">
            <a:off x="4045337" y="5530740"/>
            <a:ext cx="134193" cy="135586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84" name="半闭框 83"/>
          <p:cNvSpPr/>
          <p:nvPr/>
        </p:nvSpPr>
        <p:spPr bwMode="auto">
          <a:xfrm rot="19457348">
            <a:off x="4246975" y="5526798"/>
            <a:ext cx="134193" cy="135586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p:sp>
        <p:nvSpPr>
          <p:cNvPr id="86" name="半闭框 85"/>
          <p:cNvSpPr/>
          <p:nvPr/>
        </p:nvSpPr>
        <p:spPr bwMode="auto">
          <a:xfrm rot="19457348">
            <a:off x="4439918" y="5527397"/>
            <a:ext cx="134193" cy="135586"/>
          </a:xfrm>
          <a:prstGeom prst="halfFram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3718249" y="1496067"/>
                <a:ext cx="1276472" cy="369332"/>
              </a:xfrm>
              <a:prstGeom prst="rect">
                <a:avLst/>
              </a:prstGeom>
              <a:solidFill>
                <a:srgbClr val="FFFFB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800" dirty="0">
                    <a:solidFill>
                      <a:schemeClr val="bg1"/>
                    </a:solidFill>
                  </a:rPr>
                  <a:t>3. </a:t>
                </a:r>
                <a:r>
                  <a:rPr kumimoji="1" lang="zh-CN" altLang="en-US" sz="1800" dirty="0">
                    <a:solidFill>
                      <a:schemeClr val="bg1"/>
                    </a:solidFill>
                  </a:rPr>
                  <a:t>失业率</a:t>
                </a:r>
                <a14:m>
                  <m:oMath xmlns:m="http://schemas.openxmlformats.org/officeDocument/2006/math">
                    <m:r>
                      <a:rPr kumimoji="1" lang="zh-CN" alt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kumimoji="1" lang="zh-CN" alt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249" y="1496067"/>
                <a:ext cx="1276472" cy="369332"/>
              </a:xfrm>
              <a:prstGeom prst="rect">
                <a:avLst/>
              </a:prstGeom>
              <a:blipFill>
                <a:blip r:embed="rId4"/>
                <a:stretch>
                  <a:fillRect l="-3960" t="-13333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文本框 88"/>
          <p:cNvSpPr txBox="1"/>
          <p:nvPr/>
        </p:nvSpPr>
        <p:spPr>
          <a:xfrm>
            <a:off x="3908412" y="4741274"/>
            <a:ext cx="871823" cy="369332"/>
          </a:xfrm>
          <a:prstGeom prst="rect">
            <a:avLst/>
          </a:prstGeom>
          <a:solidFill>
            <a:srgbClr val="FFFFB3"/>
          </a:solidFill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短期</a:t>
            </a:r>
            <a:r>
              <a:rPr lang="en-US" altLang="zh-CN" sz="1800" dirty="0">
                <a:solidFill>
                  <a:schemeClr val="bg1"/>
                </a:solidFill>
              </a:rPr>
              <a:t>1</a:t>
            </a:r>
            <a:endParaRPr kumimoji="1" lang="zh-CN" altLang="en-US" sz="1800" dirty="0">
              <a:solidFill>
                <a:schemeClr val="bg1"/>
              </a:solidFill>
            </a:endParaRPr>
          </a:p>
        </p:txBody>
      </p:sp>
      <p:cxnSp>
        <p:nvCxnSpPr>
          <p:cNvPr id="90" name="直线连接符 14"/>
          <p:cNvCxnSpPr/>
          <p:nvPr/>
        </p:nvCxnSpPr>
        <p:spPr bwMode="auto">
          <a:xfrm flipH="1" flipV="1">
            <a:off x="3716305" y="992087"/>
            <a:ext cx="3886336" cy="318487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线连接符 22"/>
          <p:cNvCxnSpPr/>
          <p:nvPr/>
        </p:nvCxnSpPr>
        <p:spPr bwMode="auto">
          <a:xfrm flipV="1">
            <a:off x="3679142" y="2353482"/>
            <a:ext cx="31267" cy="321913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线连接符 3"/>
          <p:cNvCxnSpPr/>
          <p:nvPr/>
        </p:nvCxnSpPr>
        <p:spPr bwMode="auto">
          <a:xfrm>
            <a:off x="2536293" y="835455"/>
            <a:ext cx="0" cy="47368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文本框 92"/>
          <p:cNvSpPr txBox="1"/>
          <p:nvPr/>
        </p:nvSpPr>
        <p:spPr>
          <a:xfrm>
            <a:off x="5645925" y="310375"/>
            <a:ext cx="283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Phillips curve 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本框 93"/>
              <p:cNvSpPr txBox="1"/>
              <p:nvPr/>
            </p:nvSpPr>
            <p:spPr>
              <a:xfrm>
                <a:off x="7099574" y="2889671"/>
                <a:ext cx="2833263" cy="954107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</a:rPr>
                  <a:t>SR Phillips curve</a:t>
                </a:r>
              </a:p>
              <a:p>
                <a:r>
                  <a:rPr lang="zh-CN" altLang="en-US" sz="2800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/>
                  <a:t>）</a:t>
                </a:r>
                <a:r>
                  <a:rPr lang="en-US" altLang="zh-CN" sz="2800" dirty="0"/>
                  <a:t> </a:t>
                </a:r>
                <a:endParaRPr kumimoji="1" lang="zh-CN" altLang="en-US" sz="2800" dirty="0"/>
              </a:p>
            </p:txBody>
          </p:sp>
        </mc:Choice>
        <mc:Fallback>
          <p:sp>
            <p:nvSpPr>
              <p:cNvPr id="94" name="文本框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74" y="2889671"/>
                <a:ext cx="2833263" cy="954107"/>
              </a:xfrm>
              <a:prstGeom prst="rect">
                <a:avLst/>
              </a:prstGeom>
              <a:blipFill>
                <a:blip r:embed="rId5"/>
                <a:stretch>
                  <a:fillRect l="-4526" t="-5732" b="-14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文本框 94"/>
              <p:cNvSpPr txBox="1"/>
              <p:nvPr/>
            </p:nvSpPr>
            <p:spPr>
              <a:xfrm>
                <a:off x="7437904" y="4510442"/>
                <a:ext cx="2833263" cy="954107"/>
              </a:xfrm>
              <a:prstGeom prst="rect">
                <a:avLst/>
              </a:prstGeom>
              <a:solidFill>
                <a:srgbClr val="CCFF99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SR Phillips curve</a:t>
                </a:r>
              </a:p>
              <a:p>
                <a:r>
                  <a:rPr lang="zh-CN" altLang="en-US" sz="2800" dirty="0"/>
                  <a:t>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zh-CN" alt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/>
                  <a:t>）</a:t>
                </a:r>
                <a:r>
                  <a:rPr lang="en-US" altLang="zh-CN" sz="2800" dirty="0"/>
                  <a:t> </a:t>
                </a:r>
                <a:endParaRPr kumimoji="1" lang="zh-CN" altLang="en-US" sz="2800" dirty="0"/>
              </a:p>
            </p:txBody>
          </p:sp>
        </mc:Choice>
        <mc:Fallback>
          <p:sp>
            <p:nvSpPr>
              <p:cNvPr id="95" name="文本框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904" y="4510442"/>
                <a:ext cx="2833263" cy="954107"/>
              </a:xfrm>
              <a:prstGeom prst="rect">
                <a:avLst/>
              </a:prstGeom>
              <a:blipFill>
                <a:blip r:embed="rId6"/>
                <a:stretch>
                  <a:fillRect l="-4301" t="-6410" b="-14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0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314" y="191386"/>
                <a:ext cx="10958286" cy="6423423"/>
              </a:xfrm>
            </p:spPr>
            <p:txBody>
              <a:bodyPr anchor="t"/>
              <a:lstStyle/>
              <a:p>
                <a:pPr marL="0" indent="0">
                  <a:buNone/>
                </a:pPr>
                <a:r>
                  <a:rPr lang="en-US" altLang="zh-CN" sz="2800" dirty="0"/>
                  <a:t>4.3.3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 </a:t>
                </a:r>
                <a:r>
                  <a:rPr lang="zh-CN" altLang="en-US" sz="2800" dirty="0"/>
                  <a:t>适应性预期条件下菲利普斯曲线含义之二：失业率由什么因素决定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通货膨胀率：</a:t>
                </a:r>
                <a14:m>
                  <m:oMath xmlns:m="http://schemas.openxmlformats.org/officeDocument/2006/math">
                    <m:r>
                      <a:rPr lang="zh-CN" altLang="es-ES" sz="2800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zh-CN" altLang="en-US" sz="2800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 u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800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zh-CN" sz="2800" dirty="0"/>
                  <a:t> in SR</a:t>
                </a:r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通货膨胀率预期（理论上）：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/>
                      <m:t>E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 u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The Logic of Tradeoff:</a:t>
                </a:r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dirty="0"/>
                      <m:t>E</m:t>
                    </m:r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P</a:t>
                </a:r>
                <a:r>
                  <a:rPr lang="en-US" altLang="zh-CN" sz="2800" baseline="-25000" dirty="0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/ P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）不变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,  but 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P</a:t>
                </a:r>
                <a:r>
                  <a:rPr lang="en-US" altLang="zh-CN" sz="2800" baseline="-25000" dirty="0">
                    <a:sym typeface="Wingdings" panose="05000000000000000000" pitchFamily="2" charset="2"/>
                  </a:rPr>
                  <a:t>i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/</a:t>
                </a:r>
                <a:r>
                  <a:rPr lang="en-US" altLang="zh-CN" sz="2800" dirty="0"/>
                  <a:t>E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(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或者（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W/P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）不变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 but 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W/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𝐸𝑃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)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   employment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zh-CN" sz="2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314" y="191386"/>
                <a:ext cx="10958286" cy="6423423"/>
              </a:xfrm>
              <a:blipFill>
                <a:blip r:embed="rId2"/>
                <a:stretch>
                  <a:fillRect l="-1169" t="-13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485290" y="1274456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290" y="1274456"/>
                <a:ext cx="3237041" cy="523220"/>
              </a:xfrm>
              <a:prstGeom prst="rect">
                <a:avLst/>
              </a:prstGeom>
              <a:blipFill>
                <a:blip r:embed="rId3"/>
                <a:stretch>
                  <a:fillRect t="-9302" r="-3125" b="-279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179F9947-AFC6-1246-B48E-B288D4FADE6F}"/>
              </a:ext>
            </a:extLst>
          </p:cNvPr>
          <p:cNvSpPr/>
          <p:nvPr/>
        </p:nvSpPr>
        <p:spPr>
          <a:xfrm>
            <a:off x="243507" y="1119334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5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77462" y="191386"/>
                <a:ext cx="10247586" cy="6423423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4.3.4</a:t>
                </a:r>
                <a:r>
                  <a:rPr lang="zh-CN" altLang="en-US" sz="2800" dirty="0"/>
                  <a:t> 极端适应性预期的情形：不让通货膨胀加速到失业率</a:t>
                </a:r>
                <a:endParaRPr lang="es-ES" altLang="zh-CN" sz="2800" dirty="0"/>
              </a:p>
              <a:p>
                <a:pPr marL="0" indent="0">
                  <a:buNone/>
                </a:pPr>
                <a:endParaRPr lang="es-ES" altLang="zh-CN" sz="2800" dirty="0"/>
              </a:p>
              <a:p>
                <a:pPr marL="0" indent="0">
                  <a:buNone/>
                </a:pPr>
                <a:endParaRPr lang="es-ES" altLang="zh-CN" sz="2800" dirty="0"/>
              </a:p>
              <a:p>
                <a:pPr marL="400050" lvl="1" indent="0">
                  <a:buNone/>
                </a:pPr>
                <a:r>
                  <a:rPr lang="en-US" altLang="zh-CN" sz="2800" dirty="0"/>
                  <a:t>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s-ES" sz="2800" i="1" dirty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</a:t>
                </a:r>
              </a:p>
              <a:p>
                <a:pPr marL="400050" lvl="1" indent="0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s-ES" sz="2800" i="1" dirty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8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altLang="zh-CN" sz="2800" dirty="0"/>
                  <a:t>u </a:t>
                </a:r>
                <a:r>
                  <a:rPr lang="en-US" altLang="zh-CN" sz="2800" dirty="0"/>
                  <a:t>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400050" lvl="1" indent="0">
                  <a:buNone/>
                </a:pPr>
                <a:r>
                  <a:rPr lang="en-US" altLang="zh-CN" sz="2800" dirty="0">
                    <a:sym typeface="Wingdings" panose="05000000000000000000" pitchFamily="2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s-ES" sz="2800" i="1" dirty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800" dirty="0"/>
                  <a:t>,</a:t>
                </a:r>
                <a14:m>
                  <m:oMath xmlns:m="http://schemas.openxmlformats.org/officeDocument/2006/math">
                    <m:r>
                      <a:rPr lang="en-US" altLang="zh-CN" sz="28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altLang="zh-CN" sz="2800" dirty="0"/>
                  <a:t>u</a:t>
                </a:r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400050" lvl="1" indent="0">
                  <a:buNone/>
                </a:pPr>
                <a:r>
                  <a:rPr lang="zh-CN" altLang="en-US" sz="2800" dirty="0">
                    <a:sym typeface="Wingdings" panose="05000000000000000000" pitchFamily="2" charset="2"/>
                  </a:rPr>
                  <a:t>因此，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800" dirty="0">
                    <a:sym typeface="Wingdings" panose="05000000000000000000" pitchFamily="2" charset="2"/>
                  </a:rPr>
                  <a:t>又被叫做“不会让通货膨胀加速的失业率”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  <a:p>
                <a:pPr marL="400050" lvl="1" indent="0">
                  <a:buNone/>
                </a:pPr>
                <a:r>
                  <a:rPr lang="zh-CN" altLang="en-US" sz="2800" dirty="0">
                    <a:sym typeface="Wingdings" panose="05000000000000000000" pitchFamily="2" charset="2"/>
                  </a:rPr>
                  <a:t>（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non-accelerating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inflation rate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of unemployment, NAIRU</a:t>
                </a:r>
                <a:r>
                  <a:rPr lang="zh-CN" altLang="en-US" sz="2800" dirty="0">
                    <a:sym typeface="Wingdings" panose="05000000000000000000" pitchFamily="2" charset="2"/>
                  </a:rPr>
                  <a:t>）</a:t>
                </a:r>
                <a:endParaRPr lang="en-US" altLang="zh-CN" sz="2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7462" y="191386"/>
                <a:ext cx="10247586" cy="6423423"/>
              </a:xfrm>
              <a:blipFill>
                <a:blip r:embed="rId2"/>
                <a:stretch>
                  <a:fillRect l="-1238" t="-1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15815" y="1227159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815" y="1227159"/>
                <a:ext cx="3237041" cy="523220"/>
              </a:xfrm>
              <a:prstGeom prst="rect">
                <a:avLst/>
              </a:prstGeom>
              <a:blipFill>
                <a:blip r:embed="rId3"/>
                <a:stretch>
                  <a:fillRect t="-11905" r="-312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2E0F3846-E048-1941-8864-28DFF02677F7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159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89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40979" y="189186"/>
                <a:ext cx="11083159" cy="6407557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4.4 </a:t>
                </a:r>
                <a:r>
                  <a:rPr lang="zh-CN" altLang="en-US" sz="2800" dirty="0"/>
                  <a:t>理性预期（</a:t>
                </a:r>
                <a:r>
                  <a:rPr lang="en-US" altLang="zh-CN" sz="2800" dirty="0"/>
                  <a:t> Rational Expectation </a:t>
                </a:r>
                <a:r>
                  <a:rPr lang="zh-CN" altLang="en-US" sz="2800" dirty="0"/>
                  <a:t>）与菲利普斯曲线</a:t>
                </a: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理性预期时，菲利普斯曲线是垂直的</a:t>
                </a: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逻辑：</a:t>
                </a:r>
                <a:endParaRPr lang="en-US" altLang="zh-CN" sz="2800" dirty="0"/>
              </a:p>
              <a:p>
                <a:pPr marL="400050" lvl="1" indent="0">
                  <a:buNone/>
                </a:pPr>
                <a:r>
                  <a:rPr lang="zh-CN" altLang="en-US" sz="2800" dirty="0"/>
                  <a:t>人们总能根据通货膨胀率的决定因素正确预期到通货膨胀率，因此会据此调整各自的价格或者工资率，也就没有必要调整产量或者就业。</a:t>
                </a: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r>
                  <a:rPr lang="zh-CN" altLang="en-US" sz="2800" dirty="0"/>
                  <a:t>一个正式说明</a:t>
                </a:r>
                <a:endParaRPr lang="en-US" altLang="zh-CN" sz="28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人们知道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/>
                  <a:t>(u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+ v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因此会据此进行预期，即：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:r>
                  <a:rPr lang="en-US" altLang="zh-CN" sz="2800" dirty="0"/>
                  <a:t>E[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] = E[E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/>
                  <a:t>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/>
                  <a:t>(u </a:t>
                </a:r>
                <a:r>
                  <a:rPr lang="en-US" altLang="zh-CN" sz="2800" dirty="0"/>
                  <a:t>-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/>
                  <a:t>) + v] </a:t>
                </a:r>
              </a:p>
              <a:p>
                <a:pPr marL="0" indent="0" algn="ctr">
                  <a:buNone/>
                </a:pPr>
                <a:r>
                  <a:rPr lang="es-ES" altLang="zh-CN" sz="2800" dirty="0">
                    <a:sym typeface="Wingdings" panose="05000000000000000000" pitchFamily="2" charset="2"/>
                  </a:rPr>
                  <a:t> </a:t>
                </a:r>
                <a:r>
                  <a:rPr lang="es-ES" altLang="zh-CN" sz="2800" dirty="0"/>
                  <a:t>u </a:t>
                </a:r>
                <a:r>
                  <a:rPr lang="en-US" altLang="zh-CN" sz="2800" dirty="0"/>
                  <a:t>=</a:t>
                </a:r>
                <a:r>
                  <a:rPr lang="es-E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s-E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>
                  <a:buFont typeface="Wingdings" panose="05000000000000000000" pitchFamily="2" charset="2"/>
                  <a:buChar char="u"/>
                </a:pPr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979" y="189186"/>
                <a:ext cx="11083159" cy="6407557"/>
              </a:xfrm>
              <a:blipFill>
                <a:blip r:embed="rId3"/>
                <a:stretch>
                  <a:fillRect l="-1030" t="-1386" b="-1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7664712" y="1610374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12" y="1610374"/>
                <a:ext cx="3237041" cy="523220"/>
              </a:xfrm>
              <a:prstGeom prst="rect">
                <a:avLst/>
              </a:prstGeom>
              <a:blipFill>
                <a:blip r:embed="rId4"/>
                <a:stretch>
                  <a:fillRect t="-11905" r="-3529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62F11213-A4DF-1F4A-94D2-A1C283252633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755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979" y="189186"/>
            <a:ext cx="11083159" cy="640755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5. </a:t>
            </a:r>
            <a:r>
              <a:rPr lang="zh-CN" altLang="en-US" sz="2800" dirty="0"/>
              <a:t>菲利普斯曲线与稳定性经济政策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如果预期是外生的，稳定性政策必要而有作用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如果预期是适应性的，稳定性政策短期内有效，长期无效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如果预期是理性的，稳定性政策是无效的、不必要的和不可能的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26863" y="1233061"/>
                <a:ext cx="3237041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s-ES" sz="2800" i="1" dirty="0" smtClean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= E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s-ES" sz="2800" i="1" dirty="0">
                        <a:solidFill>
                          <a:schemeClr val="bg1"/>
                        </a:solidFill>
                        <a:latin typeface="Cambria Math"/>
                      </a:rPr>
                      <m:t>𝛽</m:t>
                    </m:r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(u </a:t>
                </a:r>
                <a:r>
                  <a:rPr lang="en-US" altLang="zh-CN" sz="2800" dirty="0">
                    <a:solidFill>
                      <a:schemeClr val="bg1"/>
                    </a:solidFill>
                  </a:rPr>
                  <a:t>-</a:t>
                </a:r>
                <a:r>
                  <a:rPr lang="es-ES" altLang="zh-C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altLang="zh-CN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US" altLang="zh-CN" sz="2800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s-ES" altLang="zh-CN" sz="2800" dirty="0">
                    <a:solidFill>
                      <a:schemeClr val="bg1"/>
                    </a:solidFill>
                  </a:rPr>
                  <a:t>) + v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863" y="1233061"/>
                <a:ext cx="3237041" cy="523220"/>
              </a:xfrm>
              <a:prstGeom prst="rect">
                <a:avLst/>
              </a:prstGeom>
              <a:blipFill>
                <a:blip r:embed="rId3"/>
                <a:stretch>
                  <a:fillRect t="-9524" r="-3125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右箭头 4">
            <a:extLst>
              <a:ext uri="{FF2B5EF4-FFF2-40B4-BE49-F238E27FC236}">
                <a16:creationId xmlns:a16="http://schemas.microsoft.com/office/drawing/2014/main" id="{62F11213-A4DF-1F4A-94D2-A1C283252633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071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261" y="0"/>
            <a:ext cx="11382703" cy="6799634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zh-CN" altLang="en-US" sz="2800" dirty="0"/>
              <a:t>小结</a:t>
            </a:r>
            <a:endParaRPr lang="en-US" altLang="zh-CN" sz="2800" dirty="0"/>
          </a:p>
          <a:p>
            <a:pPr marL="0" indent="0" algn="ctr">
              <a:buNone/>
            </a:pPr>
            <a:endParaRPr lang="en-US" altLang="zh-CN" sz="2800" dirty="0"/>
          </a:p>
          <a:p>
            <a:r>
              <a:rPr lang="zh-CN" altLang="en-US" sz="2800" dirty="0"/>
              <a:t>总供给曲线在短期和长期是不同的；菲利普斯曲线也是如此。</a:t>
            </a:r>
            <a:endParaRPr lang="en-US" altLang="zh-CN" sz="2800" dirty="0"/>
          </a:p>
          <a:p>
            <a:r>
              <a:rPr lang="zh-CN" altLang="en-US" sz="2800" dirty="0"/>
              <a:t>菲利普斯曲线是总供给曲线的“动态”版本</a:t>
            </a:r>
            <a:endParaRPr lang="en-US" altLang="zh-CN" sz="2800" dirty="0"/>
          </a:p>
          <a:p>
            <a:r>
              <a:rPr lang="zh-CN" altLang="en-US" sz="2800" dirty="0"/>
              <a:t>预期形成方式是导致短期</a:t>
            </a:r>
            <a:r>
              <a:rPr lang="en-US" altLang="zh-CN" sz="2800" dirty="0"/>
              <a:t>AS</a:t>
            </a:r>
            <a:r>
              <a:rPr lang="zh-CN" altLang="en-US" sz="2800" dirty="0"/>
              <a:t>曲线和菲利普斯曲线不同于长期的重要原因之一。</a:t>
            </a:r>
            <a:endParaRPr lang="en-US" altLang="zh-CN" sz="2800" dirty="0"/>
          </a:p>
          <a:p>
            <a:r>
              <a:rPr lang="zh-CN" altLang="en-US" sz="2800" dirty="0"/>
              <a:t>因为市场不完全性导致的各种刚性是导致短期</a:t>
            </a:r>
            <a:r>
              <a:rPr lang="en-US" altLang="zh-CN" sz="2800" dirty="0"/>
              <a:t>AS</a:t>
            </a:r>
            <a:r>
              <a:rPr lang="zh-CN" altLang="en-US" sz="2800" dirty="0"/>
              <a:t>曲线和菲利普斯曲线不同于长期的重要原因之二。</a:t>
            </a:r>
            <a:endParaRPr lang="en-US" altLang="zh-CN" sz="2800" dirty="0"/>
          </a:p>
          <a:p>
            <a:r>
              <a:rPr lang="zh-CN" altLang="en-US" sz="2800" dirty="0"/>
              <a:t>在进行理论分析时，我们可以用预期形成方式来表示刚性起到的作用。</a:t>
            </a:r>
            <a:endParaRPr lang="en-US" altLang="zh-CN" sz="2800" dirty="0"/>
          </a:p>
          <a:p>
            <a:r>
              <a:rPr lang="zh-CN" altLang="en-US" sz="2800" dirty="0"/>
              <a:t>最初的菲利普斯曲线是工资率的上涨率与失业率之间关系的曲线。</a:t>
            </a:r>
            <a:endParaRPr lang="en-US" altLang="zh-CN" sz="2800" dirty="0"/>
          </a:p>
          <a:p>
            <a:r>
              <a:rPr lang="zh-CN" altLang="en-US" sz="2800" dirty="0"/>
              <a:t>菲利普斯曲线描述的通胀率与失业率之间是否存在交替关系，但是因果联系是比较复杂的。我们可以用它解释失业率如何决定的，也可以解释通胀率如何决定。</a:t>
            </a:r>
            <a:endParaRPr lang="en-US" altLang="zh-CN" sz="2800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7E6A72CF-39C1-0F42-8568-34A006D84530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61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195943"/>
            <a:ext cx="10131425" cy="5595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1. 2 AS-AD</a:t>
            </a:r>
            <a:r>
              <a:rPr lang="zh-CN" altLang="en-US" sz="2800" dirty="0"/>
              <a:t>框架中的通货膨胀成因</a:t>
            </a: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61" y="1045029"/>
            <a:ext cx="8061165" cy="57538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C44FE94-4F6A-0247-8B9B-DC5E79D353A9}"/>
              </a:ext>
            </a:extLst>
          </p:cNvPr>
          <p:cNvSpPr/>
          <p:nvPr/>
        </p:nvSpPr>
        <p:spPr>
          <a:xfrm>
            <a:off x="3958181" y="4190264"/>
            <a:ext cx="309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750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38" y="252248"/>
            <a:ext cx="11240814" cy="6391744"/>
          </a:xfrm>
        </p:spPr>
        <p:txBody>
          <a:bodyPr anchor="t"/>
          <a:lstStyle/>
          <a:p>
            <a:pPr marL="0" indent="0" algn="ctr">
              <a:buNone/>
            </a:pPr>
            <a:r>
              <a:rPr lang="zh-CN" altLang="en-US" sz="2800" dirty="0"/>
              <a:t>小结（续）</a:t>
            </a:r>
            <a:endParaRPr lang="en-US" altLang="zh-CN" sz="2800" dirty="0"/>
          </a:p>
          <a:p>
            <a:pPr marL="0" indent="0" algn="ctr">
              <a:buNone/>
            </a:pPr>
            <a:endParaRPr lang="en-US" altLang="zh-CN" sz="2800" dirty="0"/>
          </a:p>
          <a:p>
            <a:r>
              <a:rPr lang="zh-CN" altLang="en-US" sz="2800" dirty="0"/>
              <a:t>在长期，货币中性成立</a:t>
            </a:r>
            <a:r>
              <a:rPr lang="en-US" altLang="zh-CN" sz="2800" dirty="0"/>
              <a:t>——</a:t>
            </a:r>
            <a:r>
              <a:rPr lang="zh-CN" altLang="en-US" sz="2800" dirty="0"/>
              <a:t>无论物价如何变化，对产量与就业不造成影响，它们由实际因素（实体经济中的因素）决定。</a:t>
            </a:r>
            <a:endParaRPr lang="en-US" altLang="zh-CN" sz="2800" dirty="0"/>
          </a:p>
          <a:p>
            <a:r>
              <a:rPr lang="zh-CN" altLang="en-US" sz="2800" dirty="0"/>
              <a:t>在发生外在冲击时，经济体如果不能通过价格调整做出反应，就不得不调整产量与就业来应对，因此短期的</a:t>
            </a:r>
            <a:r>
              <a:rPr lang="en-US" altLang="zh-CN" sz="2800" dirty="0"/>
              <a:t>AS</a:t>
            </a:r>
            <a:r>
              <a:rPr lang="zh-CN" altLang="en-US" sz="2800" dirty="0"/>
              <a:t>曲线和菲利普斯曲线都是倾斜的。此时货币是非中性的。</a:t>
            </a:r>
            <a:endParaRPr lang="en-US" altLang="zh-CN" sz="2800" dirty="0"/>
          </a:p>
          <a:p>
            <a:r>
              <a:rPr lang="zh-CN" altLang="en-US" sz="2800" dirty="0"/>
              <a:t>反之，在发生外在冲击时，经济体如果能够通过价格调整做出反应，就无需调整产量与就业，因此长期的</a:t>
            </a:r>
            <a:r>
              <a:rPr lang="en-US" altLang="zh-CN" sz="2800" dirty="0"/>
              <a:t>AS</a:t>
            </a:r>
            <a:r>
              <a:rPr lang="zh-CN" altLang="en-US" sz="2800" dirty="0"/>
              <a:t>曲线和菲利普斯曲线都是垂直的。此时货币是中性的。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C808A163-9F12-7643-9A2A-EFFB400941A8}"/>
              </a:ext>
            </a:extLst>
          </p:cNvPr>
          <p:cNvSpPr/>
          <p:nvPr/>
        </p:nvSpPr>
        <p:spPr>
          <a:xfrm>
            <a:off x="287050" y="817612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6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5902" y="195942"/>
                <a:ext cx="11856098" cy="6484776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1. 3  </a:t>
                </a:r>
                <a:r>
                  <a:rPr lang="zh-CN" altLang="en-US" sz="2800" dirty="0"/>
                  <a:t>通货膨胀成因：</a:t>
                </a:r>
                <a:r>
                  <a:rPr lang="en-US" altLang="zh-CN" sz="2800" dirty="0"/>
                  <a:t>AS-AD</a:t>
                </a:r>
                <a:r>
                  <a:rPr lang="zh-CN" altLang="en-US" sz="2800" dirty="0"/>
                  <a:t>模型与货币数量论的比较</a:t>
                </a:r>
                <a:r>
                  <a:rPr lang="en-US" altLang="zh-CN" sz="2800" dirty="0"/>
                  <a:t>  </a:t>
                </a:r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                                                  AS</a:t>
                </a:r>
                <a:r>
                  <a:rPr lang="zh-CN" altLang="en-US" sz="2800" dirty="0"/>
                  <a:t>： </a:t>
                </a:r>
                <a:r>
                  <a:rPr lang="en-US" altLang="zh-CN" sz="2800" dirty="0"/>
                  <a:t>Y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回顾</a:t>
                </a:r>
                <a:r>
                  <a:rPr lang="en-US" altLang="zh-CN" sz="2800" dirty="0"/>
                  <a:t>                                           AD:  IS + LM                                   M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altLang="zh-CN" sz="2800" dirty="0"/>
                  <a:t>=P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LM</a:t>
                </a:r>
                <a:r>
                  <a:rPr lang="zh-CN" altLang="en-US" sz="2800" dirty="0"/>
                  <a:t>曲线：</a:t>
                </a:r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IS</a:t>
                </a:r>
                <a:r>
                  <a:rPr lang="zh-CN" altLang="en-US" sz="2800" dirty="0"/>
                  <a:t>右移</a:t>
                </a:r>
                <a:r>
                  <a:rPr lang="en-US" altLang="zh-CN" sz="2800" dirty="0"/>
                  <a:t> 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AD ↑   P ↑  </a:t>
                </a:r>
                <a:r>
                  <a:rPr lang="en-US" altLang="zh-CN" sz="2800" dirty="0"/>
                  <a:t> M/P ↓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</a:t>
                </a:r>
                <a:r>
                  <a:rPr lang="en-US" altLang="zh-CN" sz="2800" dirty="0"/>
                  <a:t>M/P&lt;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r ↑ 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↓ </a:t>
                </a:r>
              </a:p>
              <a:p>
                <a:pPr marL="0" indent="0">
                  <a:buNone/>
                </a:pPr>
                <a:r>
                  <a:rPr lang="en-US" altLang="zh-CN" sz="2800" dirty="0"/>
                  <a:t>       until M/P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 again</a:t>
                </a:r>
              </a:p>
              <a:p>
                <a:pPr marL="0" indent="0">
                  <a:buNone/>
                </a:pPr>
                <a:r>
                  <a:rPr lang="zh-CN" altLang="en-US" sz="2800" dirty="0"/>
                  <a:t>但是，最终会以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800" dirty="0"/>
                  <a:t>而告终，于是</a:t>
                </a:r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800" dirty="0"/>
                  <a:t>就变成</a:t>
                </a:r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回顾货币数量论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zh-CN" sz="2800" dirty="0"/>
                  <a:t>M/P =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， 那么</a:t>
                </a:r>
                <a:r>
                  <a:rPr lang="en-US" altLang="zh-CN" sz="2800" dirty="0"/>
                  <a:t>LM</a:t>
                </a:r>
                <a:r>
                  <a:rPr lang="zh-CN" altLang="en-US" sz="2800" dirty="0"/>
                  <a:t>曲线就与前面讲的货币数量论一致了。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95942"/>
                <a:ext cx="11856098" cy="6484776"/>
              </a:xfrm>
              <a:blipFill>
                <a:blip r:embed="rId3"/>
                <a:stretch>
                  <a:fillRect l="-963" t="-1172" r="-1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3482652" y="1045029"/>
            <a:ext cx="3673929" cy="1616528"/>
          </a:xfrm>
          <a:prstGeom prst="ellipse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85BE01E-99E2-4C4B-8C57-5620F990DFB1}"/>
              </a:ext>
            </a:extLst>
          </p:cNvPr>
          <p:cNvSpPr/>
          <p:nvPr/>
        </p:nvSpPr>
        <p:spPr>
          <a:xfrm>
            <a:off x="8144297" y="1045029"/>
            <a:ext cx="2979683" cy="1926771"/>
          </a:xfrm>
          <a:prstGeom prst="ellipse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0689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5902" y="195942"/>
                <a:ext cx="11856098" cy="6484776"/>
              </a:xfrm>
            </p:spPr>
            <p:txBody>
              <a:bodyPr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800" dirty="0"/>
                  <a:t>1. 3  </a:t>
                </a:r>
                <a:r>
                  <a:rPr lang="zh-CN" altLang="en-US" sz="2800" dirty="0"/>
                  <a:t>通货膨胀成因：</a:t>
                </a:r>
                <a:r>
                  <a:rPr lang="en-US" altLang="zh-CN" sz="2800" dirty="0"/>
                  <a:t>AS-AD</a:t>
                </a:r>
                <a:r>
                  <a:rPr lang="zh-CN" altLang="en-US" sz="2800" dirty="0"/>
                  <a:t>模型与货币数量论的比较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  </a:t>
                </a:r>
              </a:p>
              <a:p>
                <a:pPr marL="0" indent="0">
                  <a:buNone/>
                </a:pPr>
                <a:r>
                  <a:rPr lang="zh-CN" altLang="en-US" sz="2800" dirty="0"/>
                  <a:t>但是，最终会以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800" dirty="0"/>
                  <a:t>而告终，于是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zh-CN" sz="2800" dirty="0"/>
                  <a:t>就变成</a:t>
                </a:r>
                <a:endParaRPr lang="en-US" altLang="zh-CN" sz="2800" dirty="0"/>
              </a:p>
              <a:p>
                <a:pPr marL="0" indent="0" algn="ctr">
                  <a:buNone/>
                </a:pPr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zh-CN" altLang="en-US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回顾货币数量论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p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𝑃</m:t>
                        </m:r>
                      </m:den>
                    </m:f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</m:oMath>
                </a14:m>
                <a:r>
                  <a:rPr lang="en-US" altLang="zh-CN" sz="2800" dirty="0">
                    <a:sym typeface="Wingdings" panose="05000000000000000000" pitchFamily="2" charset="2"/>
                  </a:rPr>
                  <a:t></a:t>
                </a:r>
                <a:r>
                  <a:rPr lang="en-US" altLang="zh-CN" sz="2800" dirty="0"/>
                  <a:t>M/P =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</m:oMath>
                </a14:m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/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28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𝑘𝑌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/>
                  <a:t>， 那么</a:t>
                </a:r>
                <a:r>
                  <a:rPr lang="en-US" altLang="zh-CN" sz="2800" dirty="0"/>
                  <a:t>LM</a:t>
                </a:r>
                <a:r>
                  <a:rPr lang="zh-CN" altLang="en-US" sz="2800" dirty="0"/>
                  <a:t>曲线就与前面讲的货币数量论一致了。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en-US" altLang="zh-CN" sz="2800" dirty="0"/>
                  <a:t>IS</a:t>
                </a:r>
                <a:r>
                  <a:rPr lang="zh-CN" altLang="en-US" sz="2800" dirty="0"/>
                  <a:t>右移</a:t>
                </a:r>
                <a:r>
                  <a:rPr lang="en-US" altLang="zh-CN" sz="2800" dirty="0"/>
                  <a:t> 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AD ↑   P ↑  </a:t>
                </a:r>
                <a:r>
                  <a:rPr lang="en-US" altLang="zh-CN" sz="2800" dirty="0"/>
                  <a:t> M/P ↓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</a:t>
                </a:r>
                <a:r>
                  <a:rPr lang="en-US" altLang="zh-CN" sz="2800" dirty="0"/>
                  <a:t>M/P&lt;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altLang="zh-CN" sz="2800" dirty="0"/>
                  <a:t>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r ↑ 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zh-CN" sz="2800" dirty="0"/>
                  <a:t>↓ </a:t>
                </a:r>
                <a:r>
                  <a:rPr lang="en-US" altLang="zh-CN" sz="2800" dirty="0">
                    <a:sym typeface="Wingdings" pitchFamily="2" charset="2"/>
                  </a:rPr>
                  <a:t>AD</a:t>
                </a:r>
                <a:r>
                  <a:rPr lang="en-US" altLang="zh-CN" sz="2800" dirty="0"/>
                  <a:t> ↓</a:t>
                </a:r>
              </a:p>
              <a:p>
                <a:pPr marL="0" indent="0">
                  <a:buNone/>
                </a:pPr>
                <a:r>
                  <a:rPr lang="zh-CN" altLang="en-US" sz="2800" dirty="0"/>
                  <a:t>需要补充的是：当“</a:t>
                </a:r>
                <a:r>
                  <a:rPr lang="en-US" altLang="zh-CN" sz="2800" dirty="0"/>
                  <a:t> IS</a:t>
                </a:r>
                <a:r>
                  <a:rPr lang="zh-CN" altLang="en-US" sz="2800" dirty="0"/>
                  <a:t>右移</a:t>
                </a:r>
                <a:r>
                  <a:rPr lang="en-US" altLang="zh-CN" sz="2800" dirty="0"/>
                  <a:t>  </a:t>
                </a:r>
                <a:r>
                  <a:rPr lang="en-US" altLang="zh-CN" sz="2800" dirty="0">
                    <a:sym typeface="Wingdings" panose="05000000000000000000" pitchFamily="2" charset="2"/>
                  </a:rPr>
                  <a:t>  AD ↑   P ↑ </a:t>
                </a:r>
                <a:r>
                  <a:rPr lang="zh-CN" altLang="en-US" sz="2800" dirty="0"/>
                  <a:t>”时，</a:t>
                </a:r>
                <a:r>
                  <a:rPr lang="en-US" altLang="zh-CN" sz="2800" dirty="0"/>
                  <a:t>LM</a:t>
                </a:r>
                <a:r>
                  <a:rPr lang="zh-CN" altLang="en-US" sz="2800" dirty="0"/>
                  <a:t>也会左移</a:t>
                </a:r>
                <a:r>
                  <a:rPr lang="en-US" altLang="zh-CN" sz="2800" dirty="0">
                    <a:sym typeface="Wingdings" pitchFamily="2" charset="2"/>
                  </a:rPr>
                  <a:t>AD</a:t>
                </a:r>
                <a:r>
                  <a:rPr lang="en-US" altLang="zh-CN" sz="2800" dirty="0"/>
                  <a:t> ↓</a:t>
                </a:r>
              </a:p>
              <a:p>
                <a:pPr marL="0" indent="0">
                  <a:buNone/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2" y="195942"/>
                <a:ext cx="11856098" cy="6484776"/>
              </a:xfrm>
              <a:blipFill>
                <a:blip r:embed="rId3"/>
                <a:stretch>
                  <a:fillRect l="-963" t="-1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61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02" y="195942"/>
            <a:ext cx="11856098" cy="64847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1. 3  </a:t>
            </a:r>
            <a:r>
              <a:rPr lang="zh-CN" altLang="en-US" sz="2800" dirty="0"/>
              <a:t>通货膨胀成因：</a:t>
            </a:r>
            <a:r>
              <a:rPr lang="en-US" altLang="zh-CN" sz="2800" dirty="0"/>
              <a:t>AS-AD</a:t>
            </a:r>
            <a:r>
              <a:rPr lang="zh-CN" altLang="en-US" sz="2800" dirty="0"/>
              <a:t>模型与货币数量论的比较</a:t>
            </a: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暂时假设</a:t>
            </a:r>
            <a:r>
              <a:rPr lang="en-US" altLang="zh-CN" sz="2800" dirty="0"/>
              <a:t>LM</a:t>
            </a:r>
            <a:r>
              <a:rPr lang="zh-CN" altLang="en-US" sz="2800" dirty="0"/>
              <a:t>曲线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不随价格变化而变化</a:t>
            </a:r>
            <a:endParaRPr lang="en-US" altLang="zh-CN" sz="2800" dirty="0"/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3750906" y="1575528"/>
            <a:ext cx="37323" cy="4907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3713584" y="6384823"/>
            <a:ext cx="8223832" cy="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4385388" y="3180393"/>
            <a:ext cx="4627983" cy="2185634"/>
          </a:xfrm>
          <a:custGeom>
            <a:avLst/>
            <a:gdLst>
              <a:gd name="connsiteX0" fmla="*/ 0 w 4627983"/>
              <a:gd name="connsiteY0" fmla="*/ 2183363 h 2185634"/>
              <a:gd name="connsiteX1" fmla="*/ 2015412 w 4627983"/>
              <a:gd name="connsiteY1" fmla="*/ 2015412 h 2185634"/>
              <a:gd name="connsiteX2" fmla="*/ 4086808 w 4627983"/>
              <a:gd name="connsiteY2" fmla="*/ 1101012 h 2185634"/>
              <a:gd name="connsiteX3" fmla="*/ 4534677 w 4627983"/>
              <a:gd name="connsiteY3" fmla="*/ 373224 h 2185634"/>
              <a:gd name="connsiteX4" fmla="*/ 4627983 w 4627983"/>
              <a:gd name="connsiteY4" fmla="*/ 0 h 2185634"/>
              <a:gd name="connsiteX5" fmla="*/ 4627983 w 4627983"/>
              <a:gd name="connsiteY5" fmla="*/ 0 h 218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7983" h="2185634">
                <a:moveTo>
                  <a:pt x="0" y="2183363"/>
                </a:moveTo>
                <a:cubicBezTo>
                  <a:pt x="667138" y="2189583"/>
                  <a:pt x="1334277" y="2195804"/>
                  <a:pt x="2015412" y="2015412"/>
                </a:cubicBezTo>
                <a:cubicBezTo>
                  <a:pt x="2696547" y="1835020"/>
                  <a:pt x="3666931" y="1374710"/>
                  <a:pt x="4086808" y="1101012"/>
                </a:cubicBezTo>
                <a:cubicBezTo>
                  <a:pt x="4506685" y="827314"/>
                  <a:pt x="4444481" y="556726"/>
                  <a:pt x="4534677" y="373224"/>
                </a:cubicBezTo>
                <a:cubicBezTo>
                  <a:pt x="4624873" y="189722"/>
                  <a:pt x="4627983" y="0"/>
                  <a:pt x="4627983" y="0"/>
                </a:cubicBezTo>
                <a:lnTo>
                  <a:pt x="46279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9013371" y="1045029"/>
            <a:ext cx="0" cy="2135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557541" y="2366459"/>
            <a:ext cx="5139203" cy="299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43" idx="0"/>
          </p:cNvCxnSpPr>
          <p:nvPr/>
        </p:nvCxnSpPr>
        <p:spPr>
          <a:xfrm>
            <a:off x="7906141" y="1142808"/>
            <a:ext cx="3676775" cy="245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cxnSpLocks/>
          </p:cNvCxnSpPr>
          <p:nvPr/>
        </p:nvCxnSpPr>
        <p:spPr>
          <a:xfrm>
            <a:off x="6881071" y="1770728"/>
            <a:ext cx="4816943" cy="30692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8646058" y="5331104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1</a:t>
            </a:r>
            <a:endParaRPr lang="zh-CN" altLang="en-US" sz="2800" dirty="0"/>
          </a:p>
        </p:txBody>
      </p:sp>
      <p:sp>
        <p:nvSpPr>
          <p:cNvPr id="42" name="矩形 41"/>
          <p:cNvSpPr/>
          <p:nvPr/>
        </p:nvSpPr>
        <p:spPr>
          <a:xfrm>
            <a:off x="10662114" y="4643113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2</a:t>
            </a:r>
            <a:endParaRPr lang="zh-CN" altLang="en-US" sz="2800" dirty="0"/>
          </a:p>
        </p:txBody>
      </p:sp>
      <p:sp>
        <p:nvSpPr>
          <p:cNvPr id="43" name="矩形 42"/>
          <p:cNvSpPr/>
          <p:nvPr/>
        </p:nvSpPr>
        <p:spPr>
          <a:xfrm>
            <a:off x="11228416" y="3601263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3</a:t>
            </a:r>
            <a:endParaRPr lang="zh-CN" altLang="en-US" sz="2800" dirty="0"/>
          </a:p>
        </p:txBody>
      </p:sp>
      <p:cxnSp>
        <p:nvCxnSpPr>
          <p:cNvPr id="46" name="直接箭头连接符 45"/>
          <p:cNvCxnSpPr/>
          <p:nvPr/>
        </p:nvCxnSpPr>
        <p:spPr>
          <a:xfrm>
            <a:off x="9696744" y="3284182"/>
            <a:ext cx="905941" cy="15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5260410" y="2478571"/>
            <a:ext cx="2100943" cy="18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440714" y="1072231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LM</a:t>
            </a:r>
            <a:endParaRPr lang="zh-CN" altLang="en-US" sz="2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37588B4-E5D9-9442-81E4-E84E64C2A129}"/>
              </a:ext>
            </a:extLst>
          </p:cNvPr>
          <p:cNvSpPr/>
          <p:nvPr/>
        </p:nvSpPr>
        <p:spPr>
          <a:xfrm>
            <a:off x="7906141" y="4485621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900052-ACB4-884B-A9EE-315891BA60C1}"/>
              </a:ext>
            </a:extLst>
          </p:cNvPr>
          <p:cNvSpPr/>
          <p:nvPr/>
        </p:nvSpPr>
        <p:spPr>
          <a:xfrm>
            <a:off x="9013371" y="3242814"/>
            <a:ext cx="51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20FD49A-23EA-364D-9989-40CBBB37ABD5}"/>
              </a:ext>
            </a:extLst>
          </p:cNvPr>
          <p:cNvSpPr/>
          <p:nvPr/>
        </p:nvSpPr>
        <p:spPr>
          <a:xfrm>
            <a:off x="9013371" y="1964838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0063B0-090E-8E48-9F0F-B07EC05F45EA}"/>
              </a:ext>
            </a:extLst>
          </p:cNvPr>
          <p:cNvSpPr/>
          <p:nvPr/>
        </p:nvSpPr>
        <p:spPr>
          <a:xfrm>
            <a:off x="3982417" y="1335743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P</a:t>
            </a:r>
            <a:endParaRPr lang="zh-CN" altLang="en-US" sz="28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CA6D51-1BD2-2F4B-8EB5-FBFB81F8CFBF}"/>
              </a:ext>
            </a:extLst>
          </p:cNvPr>
          <p:cNvSpPr/>
          <p:nvPr/>
        </p:nvSpPr>
        <p:spPr>
          <a:xfrm>
            <a:off x="11483000" y="5798108"/>
            <a:ext cx="45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Y</a:t>
            </a:r>
            <a:endParaRPr lang="zh-CN" altLang="en-US" sz="28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625B205-7C91-BD44-AB08-C77F07F9DBF0}"/>
              </a:ext>
            </a:extLst>
          </p:cNvPr>
          <p:cNvCxnSpPr>
            <a:cxnSpLocks/>
          </p:cNvCxnSpPr>
          <p:nvPr/>
        </p:nvCxnSpPr>
        <p:spPr>
          <a:xfrm>
            <a:off x="3788229" y="4454090"/>
            <a:ext cx="723186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D036949-70ED-0E4A-88C2-EA1B0FCD2F10}"/>
              </a:ext>
            </a:extLst>
          </p:cNvPr>
          <p:cNvSpPr/>
          <p:nvPr/>
        </p:nvSpPr>
        <p:spPr>
          <a:xfrm>
            <a:off x="11108715" y="4132234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D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2DC4CB5-4276-E444-A91F-5E598D08156F}"/>
                  </a:ext>
                </a:extLst>
              </p:cNvPr>
              <p:cNvSpPr/>
              <p:nvPr/>
            </p:nvSpPr>
            <p:spPr>
              <a:xfrm>
                <a:off x="5021199" y="4867888"/>
                <a:ext cx="311457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LM</a:t>
                </a:r>
                <a:r>
                  <a:rPr lang="zh-CN" altLang="en-US" sz="2800" dirty="0"/>
                  <a:t>曲线：</a:t>
                </a:r>
                <a:endParaRPr lang="en-US" altLang="zh-CN" sz="2800" dirty="0"/>
              </a:p>
              <a:p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2DC4CB5-4276-E444-A91F-5E598D081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99" y="4867888"/>
                <a:ext cx="3114571" cy="954107"/>
              </a:xfrm>
              <a:prstGeom prst="rect">
                <a:avLst/>
              </a:prstGeom>
              <a:blipFill>
                <a:blip r:embed="rId3"/>
                <a:stretch>
                  <a:fillRect l="-3644" t="-7895" r="-1215"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EC985B-F0A7-EB45-8AF7-E7D7324D8D06}"/>
                  </a:ext>
                </a:extLst>
              </p:cNvPr>
              <p:cNvSpPr/>
              <p:nvPr/>
            </p:nvSpPr>
            <p:spPr>
              <a:xfrm>
                <a:off x="0" y="2654906"/>
                <a:ext cx="3762602" cy="3046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IS</a:t>
                </a:r>
                <a:r>
                  <a:rPr lang="zh-CN" altLang="en-US" sz="2400" dirty="0"/>
                  <a:t>右移</a:t>
                </a:r>
                <a:r>
                  <a:rPr lang="en-US" altLang="zh-CN" sz="2400" dirty="0"/>
                  <a:t>  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  AD ↑   P ↑  </a:t>
                </a:r>
                <a:r>
                  <a:rPr lang="en-US" altLang="zh-CN" sz="2400" dirty="0"/>
                  <a:t> M/P ↓ 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  </a:t>
                </a:r>
                <a:r>
                  <a:rPr lang="en-US" altLang="zh-CN" sz="2400" dirty="0"/>
                  <a:t>M/P&lt;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 </a:t>
                </a:r>
                <a:r>
                  <a:rPr lang="en-US" altLang="zh-CN" sz="2400" dirty="0">
                    <a:sym typeface="Wingdings" panose="05000000000000000000" pitchFamily="2" charset="2"/>
                  </a:rPr>
                  <a:t>  r ↑ 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 ↓ until M/P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 again</a:t>
                </a:r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但是，最终会以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zh-CN" sz="2400" dirty="0"/>
                  <a:t>而告终，于是</a:t>
                </a:r>
                <a:r>
                  <a:rPr lang="en-US" altLang="zh-CN" sz="24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400" dirty="0"/>
                  <a:t>就变成</a:t>
                </a:r>
                <a:r>
                  <a:rPr lang="en-US" altLang="zh-CN" sz="24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EC985B-F0A7-EB45-8AF7-E7D7324D8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54906"/>
                <a:ext cx="3762602" cy="3046988"/>
              </a:xfrm>
              <a:prstGeom prst="rect">
                <a:avLst/>
              </a:prstGeom>
              <a:blipFill>
                <a:blip r:embed="rId4"/>
                <a:stretch>
                  <a:fillRect l="-2365" t="-2075" r="-4054" b="-3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62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02" y="195942"/>
            <a:ext cx="11856098" cy="64847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1. 3  </a:t>
            </a:r>
            <a:r>
              <a:rPr lang="zh-CN" altLang="en-US" sz="2800" dirty="0"/>
              <a:t>通货膨胀成因：</a:t>
            </a:r>
            <a:r>
              <a:rPr lang="en-US" altLang="zh-CN" sz="2800" dirty="0"/>
              <a:t>AS-AD</a:t>
            </a:r>
            <a:r>
              <a:rPr lang="zh-CN" altLang="en-US" sz="2800" dirty="0"/>
              <a:t>模型与货币数量论的比较</a:t>
            </a:r>
            <a:r>
              <a:rPr lang="en-US" altLang="zh-CN" sz="2800" dirty="0"/>
              <a:t>  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考虑</a:t>
            </a:r>
            <a:r>
              <a:rPr lang="en-US" altLang="zh-CN" sz="2800" dirty="0"/>
              <a:t>LM</a:t>
            </a:r>
            <a:r>
              <a:rPr lang="zh-CN" altLang="en-US" sz="2800" dirty="0"/>
              <a:t>曲线随着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价格变化而变化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3750906" y="1575528"/>
            <a:ext cx="37323" cy="4907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713584" y="6384823"/>
            <a:ext cx="8223832" cy="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8"/>
          <p:cNvSpPr/>
          <p:nvPr/>
        </p:nvSpPr>
        <p:spPr>
          <a:xfrm>
            <a:off x="4385388" y="3559028"/>
            <a:ext cx="4627983" cy="2185634"/>
          </a:xfrm>
          <a:custGeom>
            <a:avLst/>
            <a:gdLst>
              <a:gd name="connsiteX0" fmla="*/ 0 w 4627983"/>
              <a:gd name="connsiteY0" fmla="*/ 2183363 h 2185634"/>
              <a:gd name="connsiteX1" fmla="*/ 2015412 w 4627983"/>
              <a:gd name="connsiteY1" fmla="*/ 2015412 h 2185634"/>
              <a:gd name="connsiteX2" fmla="*/ 4086808 w 4627983"/>
              <a:gd name="connsiteY2" fmla="*/ 1101012 h 2185634"/>
              <a:gd name="connsiteX3" fmla="*/ 4534677 w 4627983"/>
              <a:gd name="connsiteY3" fmla="*/ 373224 h 2185634"/>
              <a:gd name="connsiteX4" fmla="*/ 4627983 w 4627983"/>
              <a:gd name="connsiteY4" fmla="*/ 0 h 2185634"/>
              <a:gd name="connsiteX5" fmla="*/ 4627983 w 4627983"/>
              <a:gd name="connsiteY5" fmla="*/ 0 h 218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7983" h="2185634">
                <a:moveTo>
                  <a:pt x="0" y="2183363"/>
                </a:moveTo>
                <a:cubicBezTo>
                  <a:pt x="667138" y="2189583"/>
                  <a:pt x="1334277" y="2195804"/>
                  <a:pt x="2015412" y="2015412"/>
                </a:cubicBezTo>
                <a:cubicBezTo>
                  <a:pt x="2696547" y="1835020"/>
                  <a:pt x="3666931" y="1374710"/>
                  <a:pt x="4086808" y="1101012"/>
                </a:cubicBezTo>
                <a:cubicBezTo>
                  <a:pt x="4506685" y="827314"/>
                  <a:pt x="4444481" y="556726"/>
                  <a:pt x="4534677" y="373224"/>
                </a:cubicBezTo>
                <a:cubicBezTo>
                  <a:pt x="4624873" y="189722"/>
                  <a:pt x="4627983" y="0"/>
                  <a:pt x="4627983" y="0"/>
                </a:cubicBezTo>
                <a:lnTo>
                  <a:pt x="46279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9013371" y="1423664"/>
            <a:ext cx="0" cy="2135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557541" y="2745094"/>
            <a:ext cx="5139203" cy="2999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endCxn id="20" idx="0"/>
          </p:cNvCxnSpPr>
          <p:nvPr/>
        </p:nvCxnSpPr>
        <p:spPr>
          <a:xfrm>
            <a:off x="7906141" y="1521443"/>
            <a:ext cx="3676775" cy="2458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881071" y="2149363"/>
            <a:ext cx="4347345" cy="2707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646058" y="5709739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1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10709353" y="4881669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2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11228416" y="3979898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IS</a:t>
            </a:r>
            <a:r>
              <a:rPr lang="en-US" altLang="zh-CN" sz="2800" baseline="-25000" dirty="0"/>
              <a:t>3</a:t>
            </a:r>
            <a:endParaRPr lang="zh-CN" altLang="en-US" sz="2800" dirty="0"/>
          </a:p>
        </p:txBody>
      </p:sp>
      <p:sp>
        <p:nvSpPr>
          <p:cNvPr id="14" name="任意多边形 13"/>
          <p:cNvSpPr/>
          <p:nvPr/>
        </p:nvSpPr>
        <p:spPr>
          <a:xfrm rot="20869894">
            <a:off x="5746563" y="3163472"/>
            <a:ext cx="2791405" cy="2217533"/>
          </a:xfrm>
          <a:custGeom>
            <a:avLst/>
            <a:gdLst>
              <a:gd name="connsiteX0" fmla="*/ 0 w 4627983"/>
              <a:gd name="connsiteY0" fmla="*/ 2183363 h 2185634"/>
              <a:gd name="connsiteX1" fmla="*/ 2015412 w 4627983"/>
              <a:gd name="connsiteY1" fmla="*/ 2015412 h 2185634"/>
              <a:gd name="connsiteX2" fmla="*/ 4086808 w 4627983"/>
              <a:gd name="connsiteY2" fmla="*/ 1101012 h 2185634"/>
              <a:gd name="connsiteX3" fmla="*/ 4534677 w 4627983"/>
              <a:gd name="connsiteY3" fmla="*/ 373224 h 2185634"/>
              <a:gd name="connsiteX4" fmla="*/ 4627983 w 4627983"/>
              <a:gd name="connsiteY4" fmla="*/ 0 h 2185634"/>
              <a:gd name="connsiteX5" fmla="*/ 4627983 w 4627983"/>
              <a:gd name="connsiteY5" fmla="*/ 0 h 218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27983" h="2185634">
                <a:moveTo>
                  <a:pt x="0" y="2183363"/>
                </a:moveTo>
                <a:cubicBezTo>
                  <a:pt x="667138" y="2189583"/>
                  <a:pt x="1334277" y="2195804"/>
                  <a:pt x="2015412" y="2015412"/>
                </a:cubicBezTo>
                <a:cubicBezTo>
                  <a:pt x="2696547" y="1835020"/>
                  <a:pt x="3666931" y="1374710"/>
                  <a:pt x="4086808" y="1101012"/>
                </a:cubicBezTo>
                <a:cubicBezTo>
                  <a:pt x="4506685" y="827314"/>
                  <a:pt x="4444481" y="556726"/>
                  <a:pt x="4534677" y="373224"/>
                </a:cubicBezTo>
                <a:cubicBezTo>
                  <a:pt x="4624873" y="189722"/>
                  <a:pt x="4627983" y="0"/>
                  <a:pt x="4627983" y="0"/>
                </a:cubicBezTo>
                <a:lnTo>
                  <a:pt x="4627983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8253704" y="1311758"/>
            <a:ext cx="0" cy="1604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9696744" y="3662817"/>
            <a:ext cx="905941" cy="15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260410" y="2857206"/>
            <a:ext cx="2100943" cy="18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8307776" y="2360591"/>
            <a:ext cx="579633" cy="220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9440713" y="1450866"/>
            <a:ext cx="241525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LM: M/P=</a:t>
            </a:r>
            <a:r>
              <a:rPr lang="en-US" altLang="zh-CN" sz="2800" dirty="0" err="1">
                <a:solidFill>
                  <a:srgbClr val="FF0000"/>
                </a:solidFill>
              </a:rPr>
              <a:t>kY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443827" y="934513"/>
            <a:ext cx="241525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LM’</a:t>
            </a:r>
            <a:r>
              <a:rPr lang="en-US" altLang="zh-CN" sz="2800" dirty="0">
                <a:solidFill>
                  <a:srgbClr val="FF0000"/>
                </a:solidFill>
              </a:rPr>
              <a:t>: M/</a:t>
            </a:r>
            <a:r>
              <a:rPr lang="en-US" altLang="zh-CN" sz="2800" dirty="0">
                <a:solidFill>
                  <a:schemeClr val="bg2"/>
                </a:solidFill>
              </a:rPr>
              <a:t>P’ </a:t>
            </a:r>
            <a:r>
              <a:rPr lang="en-US" altLang="zh-CN" sz="2800" dirty="0">
                <a:solidFill>
                  <a:srgbClr val="FF0000"/>
                </a:solidFill>
              </a:rPr>
              <a:t>=</a:t>
            </a:r>
            <a:r>
              <a:rPr lang="en-US" altLang="zh-CN" sz="2800" dirty="0" err="1">
                <a:solidFill>
                  <a:srgbClr val="FF0000"/>
                </a:solidFill>
              </a:rPr>
              <a:t>kY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42F8B1B-5047-6D4F-A71F-24100F7DC4C4}"/>
              </a:ext>
            </a:extLst>
          </p:cNvPr>
          <p:cNvSpPr/>
          <p:nvPr/>
        </p:nvSpPr>
        <p:spPr>
          <a:xfrm>
            <a:off x="7936702" y="4879267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A</a:t>
            </a:r>
            <a:endParaRPr lang="zh-CN" altLang="en-US" sz="28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AFD5886-3EA7-4B48-AC9B-978B9293E82A}"/>
              </a:ext>
            </a:extLst>
          </p:cNvPr>
          <p:cNvSpPr/>
          <p:nvPr/>
        </p:nvSpPr>
        <p:spPr>
          <a:xfrm>
            <a:off x="9043932" y="3636460"/>
            <a:ext cx="51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</a:t>
            </a:r>
            <a:endParaRPr lang="zh-CN" altLang="en-US" sz="2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CF511B8-C6A2-A64C-95EE-48EE6C3960F8}"/>
              </a:ext>
            </a:extLst>
          </p:cNvPr>
          <p:cNvSpPr/>
          <p:nvPr/>
        </p:nvSpPr>
        <p:spPr>
          <a:xfrm>
            <a:off x="9043932" y="2358484"/>
            <a:ext cx="70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C</a:t>
            </a:r>
            <a:endParaRPr lang="zh-CN" altLang="en-US" sz="28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ADCAF93-CCDD-1343-8B68-4E5DEEB65AA9}"/>
              </a:ext>
            </a:extLst>
          </p:cNvPr>
          <p:cNvSpPr/>
          <p:nvPr/>
        </p:nvSpPr>
        <p:spPr>
          <a:xfrm>
            <a:off x="7831121" y="2972076"/>
            <a:ext cx="51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E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4A0134-4B1D-AE4F-B1EA-4C1BDD1CB49F}"/>
                  </a:ext>
                </a:extLst>
              </p:cNvPr>
              <p:cNvSpPr/>
              <p:nvPr/>
            </p:nvSpPr>
            <p:spPr>
              <a:xfrm>
                <a:off x="4063185" y="5232685"/>
                <a:ext cx="311457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LM</a:t>
                </a:r>
                <a:r>
                  <a:rPr lang="zh-CN" altLang="en-US" sz="2800" dirty="0"/>
                  <a:t>曲线：</a:t>
                </a:r>
                <a:endParaRPr lang="en-US" altLang="zh-CN" sz="2800" dirty="0"/>
              </a:p>
              <a:p>
                <a:r>
                  <a:rPr lang="en-US" altLang="zh-CN" sz="2800" dirty="0"/>
                  <a:t>M/P=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zh-CN" sz="28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24A0134-4B1D-AE4F-B1EA-4C1BDD1CB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185" y="5232685"/>
                <a:ext cx="3114571" cy="954107"/>
              </a:xfrm>
              <a:prstGeom prst="rect">
                <a:avLst/>
              </a:prstGeom>
              <a:blipFill>
                <a:blip r:embed="rId3"/>
                <a:stretch>
                  <a:fillRect l="-3659" t="-7895" r="-1220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804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902" y="195942"/>
            <a:ext cx="11856098" cy="6484776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1. 3  </a:t>
            </a:r>
            <a:r>
              <a:rPr lang="zh-CN" altLang="en-US" sz="2800" dirty="0"/>
              <a:t>通货膨胀成因：</a:t>
            </a:r>
            <a:r>
              <a:rPr lang="en-US" altLang="zh-CN" sz="2800" dirty="0"/>
              <a:t>AS-AD</a:t>
            </a:r>
            <a:r>
              <a:rPr lang="zh-CN" altLang="en-US" sz="2800" dirty="0"/>
              <a:t>模型与货币数量论的比较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  </a:t>
            </a:r>
          </a:p>
          <a:p>
            <a:pPr marL="0" indent="0">
              <a:buNone/>
            </a:pPr>
            <a:r>
              <a:rPr lang="zh-CN" altLang="en-US" sz="2800" dirty="0"/>
              <a:t>综上所述：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用工具来分析内在机制是复杂的：</a:t>
            </a:r>
            <a:endParaRPr lang="en-US" altLang="zh-CN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800" dirty="0"/>
              <a:t>一方面，</a:t>
            </a:r>
            <a:r>
              <a:rPr lang="en-US" altLang="zh-CN" sz="2800" dirty="0"/>
              <a:t>IS</a:t>
            </a:r>
            <a:r>
              <a:rPr lang="zh-CN" altLang="en-US" sz="2800" dirty="0"/>
              <a:t>右移</a:t>
            </a:r>
            <a:r>
              <a:rPr lang="en-US" altLang="zh-CN" sz="2800" dirty="0">
                <a:sym typeface="Wingdings" pitchFamily="2" charset="2"/>
              </a:rPr>
              <a:t></a:t>
            </a:r>
            <a:r>
              <a:rPr lang="zh-CN" altLang="en-US" sz="2800" dirty="0">
                <a:sym typeface="Wingdings" pitchFamily="2" charset="2"/>
              </a:rPr>
              <a:t>“</a:t>
            </a:r>
            <a:r>
              <a:rPr lang="en-US" altLang="zh-CN" sz="2800" dirty="0">
                <a:sym typeface="Wingdings" pitchFamily="2" charset="2"/>
              </a:rPr>
              <a:t>AD ↑ &amp; r ↑I</a:t>
            </a:r>
            <a:r>
              <a:rPr lang="en-US" altLang="zh-CN" sz="2800" dirty="0"/>
              <a:t> ↓</a:t>
            </a:r>
            <a:r>
              <a:rPr lang="en-US" altLang="zh-CN" sz="2800" dirty="0">
                <a:sym typeface="Wingdings" pitchFamily="2" charset="2"/>
              </a:rPr>
              <a:t></a:t>
            </a:r>
            <a:r>
              <a:rPr lang="en-US" altLang="zh-CN" sz="2800" dirty="0"/>
              <a:t> AD↓”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800" dirty="0"/>
              <a:t>另一方面，</a:t>
            </a:r>
            <a:r>
              <a:rPr lang="en-US" altLang="zh-CN" sz="2800" dirty="0"/>
              <a:t>IS</a:t>
            </a:r>
            <a:r>
              <a:rPr lang="zh-CN" altLang="en-US" sz="2800" dirty="0"/>
              <a:t>右移</a:t>
            </a:r>
            <a:r>
              <a:rPr lang="en-US" altLang="zh-CN" sz="2800" dirty="0">
                <a:sym typeface="Wingdings" pitchFamily="2" charset="2"/>
              </a:rPr>
              <a:t></a:t>
            </a:r>
            <a:r>
              <a:rPr lang="zh-CN" altLang="en-US" sz="2800" dirty="0">
                <a:sym typeface="Wingdings" pitchFamily="2" charset="2"/>
              </a:rPr>
              <a:t>“</a:t>
            </a:r>
            <a:r>
              <a:rPr lang="en-US" altLang="zh-CN" sz="2800" dirty="0">
                <a:sym typeface="Wingdings" pitchFamily="2" charset="2"/>
              </a:rPr>
              <a:t>AD ↑ P↑”LM</a:t>
            </a:r>
            <a:r>
              <a:rPr lang="zh-CN" altLang="en-US" sz="2800" dirty="0">
                <a:sym typeface="Wingdings" pitchFamily="2" charset="2"/>
              </a:rPr>
              <a:t>左移</a:t>
            </a:r>
            <a:r>
              <a:rPr lang="en-US" altLang="zh-CN" sz="2800" dirty="0">
                <a:sym typeface="Wingdings" pitchFamily="2" charset="2"/>
              </a:rPr>
              <a:t></a:t>
            </a:r>
            <a:r>
              <a:rPr lang="en-US" altLang="zh-CN" sz="2800" dirty="0"/>
              <a:t>AD↓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800" dirty="0"/>
              <a:t>结果：</a:t>
            </a:r>
            <a:r>
              <a:rPr lang="en-US" altLang="zh-CN" sz="2800" dirty="0"/>
              <a:t>AD</a:t>
            </a:r>
            <a:r>
              <a:rPr lang="zh-CN" altLang="en-US" sz="2800" dirty="0"/>
              <a:t>到底如何变化呢？</a:t>
            </a: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800" dirty="0"/>
              <a:t>其所反映的货币数量论的逻辑却很简单：</a:t>
            </a:r>
            <a:endParaRPr lang="en-US" altLang="zh-CN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2800" dirty="0"/>
              <a:t>货币增长与产出增长保持同步时，价格不变</a:t>
            </a:r>
            <a:endParaRPr lang="en-US" altLang="zh-CN" sz="2800" dirty="0"/>
          </a:p>
        </p:txBody>
      </p:sp>
      <p:sp>
        <p:nvSpPr>
          <p:cNvPr id="6" name="右箭头 5"/>
          <p:cNvSpPr/>
          <p:nvPr/>
        </p:nvSpPr>
        <p:spPr>
          <a:xfrm>
            <a:off x="538843" y="734786"/>
            <a:ext cx="10809514" cy="310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F8FC1F-E2A5-8B42-838E-11FE3A70975B}"/>
              </a:ext>
            </a:extLst>
          </p:cNvPr>
          <p:cNvSpPr/>
          <p:nvPr/>
        </p:nvSpPr>
        <p:spPr>
          <a:xfrm>
            <a:off x="9594332" y="3541194"/>
            <a:ext cx="1010213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/>
              <a:t>Price</a:t>
            </a:r>
            <a:endParaRPr lang="zh-CN" altLang="en-US" sz="3200" dirty="0"/>
          </a:p>
        </p:txBody>
      </p:sp>
      <p:sp>
        <p:nvSpPr>
          <p:cNvPr id="5" name="流程图: 直接访问存储器 20">
            <a:extLst>
              <a:ext uri="{FF2B5EF4-FFF2-40B4-BE49-F238E27FC236}">
                <a16:creationId xmlns:a16="http://schemas.microsoft.com/office/drawing/2014/main" id="{97F9D8DC-B7BB-7E48-A1ED-A97B0C5B16F2}"/>
              </a:ext>
            </a:extLst>
          </p:cNvPr>
          <p:cNvSpPr/>
          <p:nvPr/>
        </p:nvSpPr>
        <p:spPr>
          <a:xfrm rot="16200000">
            <a:off x="7829573" y="4804689"/>
            <a:ext cx="2324326" cy="178229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18CD2F-E3C0-C348-8E7A-7D985E373565}"/>
              </a:ext>
            </a:extLst>
          </p:cNvPr>
          <p:cNvSpPr/>
          <p:nvPr/>
        </p:nvSpPr>
        <p:spPr>
          <a:xfrm>
            <a:off x="8641600" y="5680344"/>
            <a:ext cx="744114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M1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" name="流程图: 直接访问存储器 22">
            <a:extLst>
              <a:ext uri="{FF2B5EF4-FFF2-40B4-BE49-F238E27FC236}">
                <a16:creationId xmlns:a16="http://schemas.microsoft.com/office/drawing/2014/main" id="{46FCB356-9309-5742-BE8C-0D3345D66570}"/>
              </a:ext>
            </a:extLst>
          </p:cNvPr>
          <p:cNvSpPr/>
          <p:nvPr/>
        </p:nvSpPr>
        <p:spPr>
          <a:xfrm rot="16200000">
            <a:off x="10181386" y="4912432"/>
            <a:ext cx="1830060" cy="1706512"/>
          </a:xfrm>
          <a:prstGeom prst="flowChartMagneticDrum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DF85F68-313E-4147-BC97-DF697907FEF9}"/>
              </a:ext>
            </a:extLst>
          </p:cNvPr>
          <p:cNvSpPr/>
          <p:nvPr/>
        </p:nvSpPr>
        <p:spPr>
          <a:xfrm>
            <a:off x="10963709" y="5481306"/>
            <a:ext cx="385041" cy="58477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7900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天体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体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体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天体</Template>
  <TotalTime>4790</TotalTime>
  <Words>1817</Words>
  <Application>Microsoft Office PowerPoint</Application>
  <PresentationFormat>宽屏</PresentationFormat>
  <Paragraphs>361</Paragraphs>
  <Slides>40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宋体</vt:lpstr>
      <vt:lpstr>系统字体</vt:lpstr>
      <vt:lpstr>Arial</vt:lpstr>
      <vt:lpstr>Bookman Old Style</vt:lpstr>
      <vt:lpstr>Calibri</vt:lpstr>
      <vt:lpstr>Calibri Light</vt:lpstr>
      <vt:lpstr>Cambria Math</vt:lpstr>
      <vt:lpstr>Times New Roman</vt:lpstr>
      <vt:lpstr>Wingdings</vt:lpstr>
      <vt:lpstr>天体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t/a MACROECONOMICS</dc:title>
  <dc:creator>McGraw-Hill Higher Education</dc:creator>
  <cp:lastModifiedBy>Wen Jiandong</cp:lastModifiedBy>
  <cp:revision>247</cp:revision>
  <cp:lastPrinted>2000-09-26T20:05:16Z</cp:lastPrinted>
  <dcterms:created xsi:type="dcterms:W3CDTF">2000-09-05T19:53:51Z</dcterms:created>
  <dcterms:modified xsi:type="dcterms:W3CDTF">2018-06-12T07:24:31Z</dcterms:modified>
</cp:coreProperties>
</file>